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compatMode="1" strictFirstAndLastChars="0" saveSubsetFonts="1" autoCompressPictures="0">
  <p:sldMasterIdLst>
    <p:sldMasterId id="2147483648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56" r:id="rId3"/>
    <p:sldId id="545" r:id="rId4"/>
    <p:sldId id="568" r:id="rId5"/>
    <p:sldId id="570" r:id="rId6"/>
    <p:sldId id="569" r:id="rId7"/>
    <p:sldId id="546" r:id="rId8"/>
    <p:sldId id="547" r:id="rId9"/>
    <p:sldId id="548" r:id="rId10"/>
    <p:sldId id="549" r:id="rId11"/>
    <p:sldId id="552" r:id="rId12"/>
    <p:sldId id="575" r:id="rId13"/>
    <p:sldId id="576" r:id="rId14"/>
    <p:sldId id="577" r:id="rId15"/>
    <p:sldId id="578" r:id="rId16"/>
    <p:sldId id="579" r:id="rId17"/>
    <p:sldId id="580" r:id="rId18"/>
    <p:sldId id="550" r:id="rId19"/>
    <p:sldId id="551" r:id="rId20"/>
    <p:sldId id="556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</p:sldIdLst>
  <p:sldSz cx="8763000" cy="5715000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rgbClr val="003399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9">
          <p15:clr>
            <a:srgbClr val="A4A3A4"/>
          </p15:clr>
        </p15:guide>
        <p15:guide id="2" orient="horz" pos="3599">
          <p15:clr>
            <a:srgbClr val="A4A3A4"/>
          </p15:clr>
        </p15:guide>
        <p15:guide id="3" orient="horz" pos="2555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1799">
          <p15:clr>
            <a:srgbClr val="A4A3A4"/>
          </p15:clr>
        </p15:guide>
        <p15:guide id="6" orient="horz" pos="1415">
          <p15:clr>
            <a:srgbClr val="A4A3A4"/>
          </p15:clr>
        </p15:guide>
        <p15:guide id="7" orient="horz" pos="1055">
          <p15:clr>
            <a:srgbClr val="A4A3A4"/>
          </p15:clr>
        </p15:guide>
        <p15:guide id="8" orient="horz" pos="695">
          <p15:clr>
            <a:srgbClr val="A4A3A4"/>
          </p15:clr>
        </p15:guide>
        <p15:guide id="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9"/>
  </p:normalViewPr>
  <p:slideViewPr>
    <p:cSldViewPr snapToGrid="0">
      <p:cViewPr varScale="1">
        <p:scale>
          <a:sx n="128" d="100"/>
          <a:sy n="128" d="100"/>
        </p:scale>
        <p:origin x="1856" y="168"/>
      </p:cViewPr>
      <p:guideLst>
        <p:guide orient="horz" pos="3299"/>
        <p:guide orient="horz" pos="3599"/>
        <p:guide orient="horz" pos="2555"/>
        <p:guide orient="horz" pos="2159"/>
        <p:guide orient="horz" pos="1799"/>
        <p:guide orient="horz" pos="1415"/>
        <p:guide orient="horz" pos="1055"/>
        <p:guide orient="horz" pos="69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554" y="-84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6753AA2-5E29-9648-BA8A-27DE6BCDEB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9375" y="1101725"/>
            <a:ext cx="4165600" cy="271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EECA664-DDCE-4289-B4A3-E423DE18C4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9200" cy="3660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1" tIns="45256" rIns="92131" bIns="45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notes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4275" y="2541588"/>
            <a:ext cx="60325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35063" y="787400"/>
            <a:ext cx="7027862" cy="1225550"/>
          </a:xfrm>
        </p:spPr>
        <p:txBody>
          <a:bodyPr/>
          <a:lstStyle>
            <a:lvl1pPr>
              <a:defRPr>
                <a:solidFill>
                  <a:srgbClr val="006BD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0792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0483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55563"/>
            <a:ext cx="2149475" cy="5114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55563"/>
            <a:ext cx="6296025" cy="5114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9498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1774825"/>
            <a:ext cx="7448550" cy="12255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3238500"/>
            <a:ext cx="6134100" cy="1460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97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886700" cy="95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33500"/>
            <a:ext cx="7886700" cy="37719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3671888"/>
            <a:ext cx="7448550" cy="1135062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422525"/>
            <a:ext cx="7448550" cy="12493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84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886700" cy="95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333500"/>
            <a:ext cx="3867150" cy="37719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333500"/>
            <a:ext cx="3867150" cy="37719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19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886700" cy="95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79525"/>
            <a:ext cx="3871913" cy="533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1812925"/>
            <a:ext cx="3871913" cy="32924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350" y="1279525"/>
            <a:ext cx="3873500" cy="533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1350" y="1812925"/>
            <a:ext cx="3873500" cy="32924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61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886700" cy="95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603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6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7013"/>
            <a:ext cx="2882900" cy="9683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825" y="227013"/>
            <a:ext cx="4899025" cy="48783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150" y="1195388"/>
            <a:ext cx="2882900" cy="39100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94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31863"/>
            <a:ext cx="8572500" cy="4081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63660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75" y="4000500"/>
            <a:ext cx="5257800" cy="4730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7675" y="511175"/>
            <a:ext cx="52578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7675" y="4473575"/>
            <a:ext cx="5257800" cy="669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3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886700" cy="9525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1333500"/>
            <a:ext cx="78867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842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3175" y="228600"/>
            <a:ext cx="1971675" cy="4876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28600"/>
            <a:ext cx="5762625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50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3671888"/>
            <a:ext cx="744855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422525"/>
            <a:ext cx="744855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4540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089025"/>
            <a:ext cx="42100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089025"/>
            <a:ext cx="42100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2606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8867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79525"/>
            <a:ext cx="3871913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1812925"/>
            <a:ext cx="3871913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350" y="1279525"/>
            <a:ext cx="3873500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1350" y="1812925"/>
            <a:ext cx="3873500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0459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1044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959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7013"/>
            <a:ext cx="288290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825" y="227013"/>
            <a:ext cx="4899025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150" y="1195388"/>
            <a:ext cx="2882900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208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75" y="4000500"/>
            <a:ext cx="52578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7675" y="511175"/>
            <a:ext cx="52578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7675" y="4473575"/>
            <a:ext cx="52578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0335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E77A85-D15B-3844-9644-F6F8765CF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089025"/>
            <a:ext cx="85725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007" tIns="36503" rIns="73007" bIns="36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563720-D2B4-A74F-9349-5673AFDEE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55563"/>
            <a:ext cx="8597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007" tIns="36503" rIns="73007" bIns="365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</a:p>
        </p:txBody>
      </p:sp>
      <p:sp>
        <p:nvSpPr>
          <p:cNvPr id="1028" name="Line 11">
            <a:extLst>
              <a:ext uri="{FF2B5EF4-FFF2-40B4-BE49-F238E27FC236}">
                <a16:creationId xmlns:a16="http://schemas.microsoft.com/office/drawing/2014/main" id="{79BBEC58-2510-8E4A-917C-D8838FD8F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-4763" y="5265738"/>
            <a:ext cx="8763001" cy="0"/>
          </a:xfrm>
          <a:prstGeom prst="line">
            <a:avLst/>
          </a:prstGeom>
          <a:noFill/>
          <a:ln w="25400">
            <a:solidFill>
              <a:srgbClr val="0091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6200" tIns="38100" rIns="76200" bIns="38100" anchor="ctr"/>
          <a:lstStyle/>
          <a:p>
            <a:endParaRPr lang="en-US"/>
          </a:p>
        </p:txBody>
      </p:sp>
      <p:sp>
        <p:nvSpPr>
          <p:cNvPr id="1029" name="Line 14">
            <a:extLst>
              <a:ext uri="{FF2B5EF4-FFF2-40B4-BE49-F238E27FC236}">
                <a16:creationId xmlns:a16="http://schemas.microsoft.com/office/drawing/2014/main" id="{41E47749-0A8E-C649-8D73-EC86E9438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5200"/>
            <a:ext cx="8763000" cy="0"/>
          </a:xfrm>
          <a:prstGeom prst="line">
            <a:avLst/>
          </a:prstGeom>
          <a:noFill/>
          <a:ln w="127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6200" tIns="38100" rIns="76200" bIns="3810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MS PGothic" panose="020B0600070205080204" pitchFamily="34" charset="-128"/>
          <a:cs typeface="MS PGothic" charset="0"/>
        </a:defRPr>
      </a:lvl2pPr>
      <a:lvl3pPr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MS PGothic" panose="020B0600070205080204" pitchFamily="34" charset="-128"/>
          <a:cs typeface="MS PGothic" charset="0"/>
        </a:defRPr>
      </a:lvl3pPr>
      <a:lvl4pPr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MS PGothic" panose="020B0600070205080204" pitchFamily="34" charset="-128"/>
          <a:cs typeface="MS PGothic" charset="0"/>
        </a:defRPr>
      </a:lvl4pPr>
      <a:lvl5pPr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MS PGothic" panose="020B0600070205080204" pitchFamily="34" charset="-128"/>
          <a:cs typeface="MS PGothic" charset="0"/>
        </a:defRPr>
      </a:lvl5pPr>
      <a:lvl6pPr marL="457200"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ＭＳ Ｐゴシック" charset="0"/>
        </a:defRPr>
      </a:lvl6pPr>
      <a:lvl7pPr marL="914400"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ＭＳ Ｐゴシック" charset="0"/>
        </a:defRPr>
      </a:lvl7pPr>
      <a:lvl8pPr marL="1371600"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ＭＳ Ｐゴシック" charset="0"/>
        </a:defRPr>
      </a:lvl8pPr>
      <a:lvl9pPr marL="1828800" algn="l" defTabSz="7366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Times New Roman" charset="0"/>
          <a:ea typeface="ＭＳ Ｐゴシック" charset="0"/>
        </a:defRPr>
      </a:lvl9pPr>
    </p:titleStyle>
    <p:bodyStyle>
      <a:lvl1pPr marL="274638" indent="-274638" algn="l" defTabSz="7366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&gt;"/>
        <a:defRPr sz="2000" b="1">
          <a:solidFill>
            <a:srgbClr val="006BD6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98488" indent="-209550" algn="l" defTabSz="7366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&gt;"/>
        <a:defRPr b="1">
          <a:solidFill>
            <a:srgbClr val="006BD6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22338" indent="-185738" algn="l" defTabSz="7366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&gt;"/>
        <a:defRPr>
          <a:solidFill>
            <a:srgbClr val="007AF4"/>
          </a:solidFill>
          <a:latin typeface="Garamond" charset="0"/>
          <a:ea typeface="MS PGothic" panose="020B0600070205080204" pitchFamily="34" charset="-128"/>
          <a:cs typeface="MS PGothic" charset="0"/>
        </a:defRPr>
      </a:lvl3pPr>
      <a:lvl4pPr marL="1290638" indent="-185738" algn="l" defTabSz="7366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&gt;"/>
        <a:defRPr sz="1600">
          <a:solidFill>
            <a:srgbClr val="007AF4"/>
          </a:solidFill>
          <a:latin typeface="Garamond" charset="0"/>
          <a:ea typeface="MS PGothic" panose="020B0600070205080204" pitchFamily="34" charset="-128"/>
          <a:cs typeface="MS PGothic" charset="0"/>
        </a:defRPr>
      </a:lvl4pPr>
      <a:lvl5pPr marL="1658938" indent="-184150" algn="l" defTabSz="736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rgbClr val="00339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116138" indent="-184150" algn="l" defTabSz="736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rgbClr val="003399"/>
          </a:solidFill>
          <a:latin typeface="+mn-lt"/>
          <a:ea typeface="+mn-ea"/>
        </a:defRPr>
      </a:lvl6pPr>
      <a:lvl7pPr marL="2573338" indent="-184150" algn="l" defTabSz="736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rgbClr val="003399"/>
          </a:solidFill>
          <a:latin typeface="+mn-lt"/>
          <a:ea typeface="+mn-ea"/>
        </a:defRPr>
      </a:lvl7pPr>
      <a:lvl8pPr marL="3030538" indent="-184150" algn="l" defTabSz="736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rgbClr val="003399"/>
          </a:solidFill>
          <a:latin typeface="+mn-lt"/>
          <a:ea typeface="+mn-ea"/>
        </a:defRPr>
      </a:lvl8pPr>
      <a:lvl9pPr marL="3487738" indent="-184150" algn="l" defTabSz="736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7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gn-gb-BL">
            <a:extLst>
              <a:ext uri="{FF2B5EF4-FFF2-40B4-BE49-F238E27FC236}">
                <a16:creationId xmlns:a16="http://schemas.microsoft.com/office/drawing/2014/main" id="{F3C3362F-8FB8-2048-919C-19C073DC9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2"/>
          <a:stretch>
            <a:fillRect/>
          </a:stretch>
        </p:blipFill>
        <p:spPr bwMode="auto">
          <a:xfrm>
            <a:off x="5753100" y="2986088"/>
            <a:ext cx="30099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4F289E-C248-4995-B673-616350D25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E3B35-6D6F-4EE3-8119-5A4A400F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8078EA1-6618-2944-BB3E-21CD1E4272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8363" y="1465263"/>
            <a:ext cx="7026275" cy="2549525"/>
          </a:xfrm>
        </p:spPr>
        <p:txBody>
          <a:bodyPr/>
          <a:lstStyle/>
          <a:p>
            <a:pPr algn="ctr"/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Oil and Grease Resistance</a:t>
            </a:r>
            <a:b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Test Methods</a:t>
            </a:r>
            <a:b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SNP Inc.</a:t>
            </a:r>
            <a:b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D7A73B5-613C-462B-8301-A7B7F10F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53975"/>
            <a:ext cx="7531100" cy="876300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Problem with Kit Test Use to Predict OGR Performance in Use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1174402-8DCB-450F-868C-614A7BFFB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423988"/>
            <a:ext cx="8085137" cy="4237037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It does not always correlate with in-use performance due to the presence of solvents in test solutions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Coatings providing good oil and grease resistance but poor solvent resistance will fail therefore not accurately predicting in-performance use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Does not account for hydrostatic pressure exerted by packaged goods 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In-use performance of non-fluorochemical containing coatings and papers can not be predicted by this test method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Foods do not contain solvent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3638E-8075-4594-BBD4-53F01B3D65A0}"/>
              </a:ext>
            </a:extLst>
          </p:cNvPr>
          <p:cNvSpPr txBox="1">
            <a:spLocks/>
          </p:cNvSpPr>
          <p:nvPr/>
        </p:nvSpPr>
        <p:spPr bwMode="auto">
          <a:xfrm>
            <a:off x="565150" y="1106488"/>
            <a:ext cx="76327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 colored turpentine test fluid by adding 5 grams of anhydrous calcium chloride and 1.0 gram of a suitable oil-soluble red dye to 100 grams of turpentine in a capped bottle. 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Shake well and let stand for at lease 6 hours, shaking occasionally.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 solution to approximately 70 deg F.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Filter solution through a dry filter paper. 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back in air tight capped bottle.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2A3AA7-5FCA-4CBC-8A29-5C3FCF2484B4}"/>
              </a:ext>
            </a:extLst>
          </p:cNvPr>
          <p:cNvSpPr txBox="1">
            <a:spLocks/>
          </p:cNvSpPr>
          <p:nvPr/>
        </p:nvSpPr>
        <p:spPr bwMode="auto">
          <a:xfrm>
            <a:off x="1820863" y="0"/>
            <a:ext cx="69421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Preparation of Turpentine Test Solution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E49550-CD52-499B-8958-410638BB5F24}"/>
              </a:ext>
            </a:extLst>
          </p:cNvPr>
          <p:cNvSpPr txBox="1">
            <a:spLocks/>
          </p:cNvSpPr>
          <p:nvPr/>
        </p:nvSpPr>
        <p:spPr bwMode="auto">
          <a:xfrm>
            <a:off x="2166938" y="0"/>
            <a:ext cx="5245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Turpentine Test Procedure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70CCC6-CC2F-4D79-8DF6-0503C1E77714}"/>
              </a:ext>
            </a:extLst>
          </p:cNvPr>
          <p:cNvSpPr txBox="1">
            <a:spLocks/>
          </p:cNvSpPr>
          <p:nvPr/>
        </p:nvSpPr>
        <p:spPr bwMode="auto">
          <a:xfrm>
            <a:off x="511175" y="1204913"/>
            <a:ext cx="72945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a pencil, mark a 72 x 72 inch square on the treated side of the specimen to be tested. The specimen should be free of creases or folds and should be placed a smooth flat surface.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a stencil brush apply the turpentine test solution to the specimen.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 timer and time 60 seconds.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Wipe surface and count # of pinholes present. Test at least 6 specimens and report maximum and minimum of pinholes observed.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CBBE3E-3103-4CCA-B51C-B389DA473C00}"/>
              </a:ext>
            </a:extLst>
          </p:cNvPr>
          <p:cNvSpPr txBox="1">
            <a:spLocks/>
          </p:cNvSpPr>
          <p:nvPr/>
        </p:nvSpPr>
        <p:spPr bwMode="auto">
          <a:xfrm>
            <a:off x="2381250" y="0"/>
            <a:ext cx="57070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Permeability Test-TAPPI T-507</a:t>
            </a:r>
          </a:p>
        </p:txBody>
      </p:sp>
      <p:pic>
        <p:nvPicPr>
          <p:cNvPr id="17413" name="Picture 13">
            <a:extLst>
              <a:ext uri="{FF2B5EF4-FFF2-40B4-BE49-F238E27FC236}">
                <a16:creationId xmlns:a16="http://schemas.microsoft.com/office/drawing/2014/main" id="{0FE65FB5-8AA3-434B-9AB2-23F28C30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336675"/>
            <a:ext cx="307498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4" name="Straight Arrow Connector 2">
            <a:extLst>
              <a:ext uri="{FF2B5EF4-FFF2-40B4-BE49-F238E27FC236}">
                <a16:creationId xmlns:a16="http://schemas.microsoft.com/office/drawing/2014/main" id="{F48015C1-B89B-1E4B-8259-A55277D908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6300" y="1657350"/>
            <a:ext cx="2773363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4">
            <a:extLst>
              <a:ext uri="{FF2B5EF4-FFF2-40B4-BE49-F238E27FC236}">
                <a16:creationId xmlns:a16="http://schemas.microsoft.com/office/drawing/2014/main" id="{8AC9D5CB-CBBC-9E47-B13A-66FC9E10C2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4938" y="2149475"/>
            <a:ext cx="1058862" cy="404813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Straight Arrow Connector 11">
            <a:extLst>
              <a:ext uri="{FF2B5EF4-FFF2-40B4-BE49-F238E27FC236}">
                <a16:creationId xmlns:a16="http://schemas.microsoft.com/office/drawing/2014/main" id="{C4091171-1DF0-C64E-B652-E00E63EF1486}"/>
              </a:ext>
            </a:extLst>
          </p:cNvPr>
          <p:cNvCxnSpPr>
            <a:cxnSpLocks/>
          </p:cNvCxnSpPr>
          <p:nvPr/>
        </p:nvCxnSpPr>
        <p:spPr bwMode="auto">
          <a:xfrm>
            <a:off x="3103563" y="2554288"/>
            <a:ext cx="187960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Arrow Connector 13">
            <a:extLst>
              <a:ext uri="{FF2B5EF4-FFF2-40B4-BE49-F238E27FC236}">
                <a16:creationId xmlns:a16="http://schemas.microsoft.com/office/drawing/2014/main" id="{A9D92AEE-068B-4844-B52B-C24658970BB8}"/>
              </a:ext>
            </a:extLst>
          </p:cNvPr>
          <p:cNvCxnSpPr>
            <a:cxnSpLocks/>
          </p:cNvCxnSpPr>
          <p:nvPr/>
        </p:nvCxnSpPr>
        <p:spPr bwMode="auto">
          <a:xfrm>
            <a:off x="3544888" y="2351088"/>
            <a:ext cx="187960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Arrow Connector 14">
            <a:extLst>
              <a:ext uri="{FF2B5EF4-FFF2-40B4-BE49-F238E27FC236}">
                <a16:creationId xmlns:a16="http://schemas.microsoft.com/office/drawing/2014/main" id="{2587FD81-D3E5-2B43-AE44-99FF7019A733}"/>
              </a:ext>
            </a:extLst>
          </p:cNvPr>
          <p:cNvCxnSpPr>
            <a:cxnSpLocks/>
          </p:cNvCxnSpPr>
          <p:nvPr/>
        </p:nvCxnSpPr>
        <p:spPr bwMode="auto">
          <a:xfrm>
            <a:off x="3354388" y="3509963"/>
            <a:ext cx="187960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Arrow Connector 15">
            <a:extLst>
              <a:ext uri="{FF2B5EF4-FFF2-40B4-BE49-F238E27FC236}">
                <a16:creationId xmlns:a16="http://schemas.microsoft.com/office/drawing/2014/main" id="{44613942-707E-BF4F-8FCE-96733E475DEA}"/>
              </a:ext>
            </a:extLst>
          </p:cNvPr>
          <p:cNvCxnSpPr>
            <a:cxnSpLocks/>
          </p:cNvCxnSpPr>
          <p:nvPr/>
        </p:nvCxnSpPr>
        <p:spPr bwMode="auto">
          <a:xfrm>
            <a:off x="3544888" y="4325938"/>
            <a:ext cx="187960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16">
            <a:extLst>
              <a:ext uri="{FF2B5EF4-FFF2-40B4-BE49-F238E27FC236}">
                <a16:creationId xmlns:a16="http://schemas.microsoft.com/office/drawing/2014/main" id="{093E661B-AF57-0248-BCE0-BC6E2BFFE608}"/>
              </a:ext>
            </a:extLst>
          </p:cNvPr>
          <p:cNvCxnSpPr>
            <a:cxnSpLocks/>
          </p:cNvCxnSpPr>
          <p:nvPr/>
        </p:nvCxnSpPr>
        <p:spPr bwMode="auto">
          <a:xfrm>
            <a:off x="3225800" y="4802188"/>
            <a:ext cx="187960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A9D917-7371-4A79-97EC-9513F0B4FF79}"/>
              </a:ext>
            </a:extLst>
          </p:cNvPr>
          <p:cNvSpPr txBox="1"/>
          <p:nvPr/>
        </p:nvSpPr>
        <p:spPr>
          <a:xfrm>
            <a:off x="6189663" y="1439863"/>
            <a:ext cx="2246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Pressure block 720g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EFDBF4-EF4F-40BF-A274-B8362916BE43}"/>
              </a:ext>
            </a:extLst>
          </p:cNvPr>
          <p:cNvSpPr txBox="1"/>
          <p:nvPr/>
        </p:nvSpPr>
        <p:spPr>
          <a:xfrm>
            <a:off x="3679825" y="1890713"/>
            <a:ext cx="134937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Oil Indicator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D52A6-A01F-4AF6-8A9E-2765A219B8FE}"/>
              </a:ext>
            </a:extLst>
          </p:cNvPr>
          <p:cNvSpPr txBox="1"/>
          <p:nvPr/>
        </p:nvSpPr>
        <p:spPr>
          <a:xfrm>
            <a:off x="5389563" y="2163763"/>
            <a:ext cx="30749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The prepared paper 100mm x 100mm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96DB33-9888-4B1A-B9D5-E7670FD5D74A}"/>
              </a:ext>
            </a:extLst>
          </p:cNvPr>
          <p:cNvSpPr txBox="1"/>
          <p:nvPr/>
        </p:nvSpPr>
        <p:spPr>
          <a:xfrm>
            <a:off x="4933950" y="2424113"/>
            <a:ext cx="2122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Saturated blotting paper 75mmx75mm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FE853-C94C-446F-8078-21BCE1983E13}"/>
              </a:ext>
            </a:extLst>
          </p:cNvPr>
          <p:cNvSpPr txBox="1"/>
          <p:nvPr/>
        </p:nvSpPr>
        <p:spPr>
          <a:xfrm>
            <a:off x="5149850" y="3355975"/>
            <a:ext cx="3327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Clean blotting paper 100mm x 100mm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4BAA70-598A-43F8-97F9-FBCDE8E6A2CF}"/>
              </a:ext>
            </a:extLst>
          </p:cNvPr>
          <p:cNvSpPr txBox="1"/>
          <p:nvPr/>
        </p:nvSpPr>
        <p:spPr>
          <a:xfrm>
            <a:off x="5389563" y="4171950"/>
            <a:ext cx="33274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Aluminum foil 100mm x 100mm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F351E0-C149-471C-A854-F7CBF3821B15}"/>
              </a:ext>
            </a:extLst>
          </p:cNvPr>
          <p:cNvSpPr txBox="1"/>
          <p:nvPr/>
        </p:nvSpPr>
        <p:spPr>
          <a:xfrm>
            <a:off x="5060950" y="4619625"/>
            <a:ext cx="3325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Pressure block 720g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6B54F-C231-4847-ABA0-F14D549A5FA0}"/>
              </a:ext>
            </a:extLst>
          </p:cNvPr>
          <p:cNvSpPr txBox="1">
            <a:spLocks/>
          </p:cNvSpPr>
          <p:nvPr/>
        </p:nvSpPr>
        <p:spPr bwMode="auto">
          <a:xfrm>
            <a:off x="2559050" y="-69850"/>
            <a:ext cx="49339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Hot Mazola Test Procedure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D30A13-3D78-4A41-9E1E-C8B3B0F5D1C3}"/>
              </a:ext>
            </a:extLst>
          </p:cNvPr>
          <p:cNvSpPr txBox="1">
            <a:spLocks/>
          </p:cNvSpPr>
          <p:nvPr/>
        </p:nvSpPr>
        <p:spPr bwMode="auto">
          <a:xfrm>
            <a:off x="190500" y="1014413"/>
            <a:ext cx="611346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 specimen on balance with accuracy of 0.001g or better.</a:t>
            </a:r>
          </a:p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Set-up and test  as if running a Cobb test (TAPPI T-441), except replace water with corn oil.</a:t>
            </a:r>
          </a:p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specimen in a 110 degree C oven for 20 minutes.</a:t>
            </a:r>
          </a:p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20 minutes, remove from oven and pour off oil.</a:t>
            </a:r>
          </a:p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 specimen from Cobb tester.</a:t>
            </a:r>
          </a:p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two standard blotter sheets over specimen and remove excess oil by moving a roller </a:t>
            </a: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smooth face 20 cm wide and weighing 10.0 ± 0.5 kg (22 ± 1.1 </a:t>
            </a:r>
            <a:r>
              <a:rPr lang="en-US" sz="17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over its surface.</a:t>
            </a:r>
          </a:p>
          <a:p>
            <a:pPr marL="342900" indent="-342900" algn="just">
              <a:buClrTx/>
              <a:buFont typeface="+mj-lt"/>
              <a:buAutoNum type="arabicPeriod"/>
              <a:defRPr/>
            </a:pPr>
            <a:r>
              <a:rPr lang="en-US" sz="17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Reweight the specimen and calculate the amount oil absorbed/unit area of the test specimen.</a:t>
            </a:r>
          </a:p>
          <a:p>
            <a:pPr algn="just">
              <a:defRPr/>
            </a:pPr>
            <a:r>
              <a:rPr lang="en-US" sz="1700" i="1" kern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**Note if staining is observed. If oil penetrates specimen mark as failed.</a:t>
            </a:r>
          </a:p>
          <a:p>
            <a:pPr algn="just">
              <a:defRPr/>
            </a:pPr>
            <a:endParaRPr lang="en-US" sz="1700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8" name="Picture 4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242389A2-EB34-1B4B-B0F3-4F4472F1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7114" r="60561" b="9428"/>
          <a:stretch>
            <a:fillRect/>
          </a:stretch>
        </p:blipFill>
        <p:spPr bwMode="auto">
          <a:xfrm>
            <a:off x="6521450" y="563563"/>
            <a:ext cx="20367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48F2585B-82B1-CA49-A733-AD212B63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0" t="20432" r="7448" b="11243"/>
          <a:stretch>
            <a:fillRect/>
          </a:stretch>
        </p:blipFill>
        <p:spPr bwMode="auto">
          <a:xfrm>
            <a:off x="6537325" y="3309938"/>
            <a:ext cx="2108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34B0D5-7B7F-43CD-9F20-4B311AC9AB18}"/>
              </a:ext>
            </a:extLst>
          </p:cNvPr>
          <p:cNvSpPr txBox="1">
            <a:spLocks/>
          </p:cNvSpPr>
          <p:nvPr/>
        </p:nvSpPr>
        <p:spPr bwMode="auto">
          <a:xfrm>
            <a:off x="1905000" y="-36513"/>
            <a:ext cx="6945313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Oleic Acid Test Solution Compositions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0F008603-C786-4309-9322-47F30F4CF711}"/>
              </a:ext>
            </a:extLst>
          </p:cNvPr>
          <p:cNvGraphicFramePr>
            <a:graphicFrameLocks/>
          </p:cNvGraphicFramePr>
          <p:nvPr/>
        </p:nvGraphicFramePr>
        <p:xfrm>
          <a:off x="1066800" y="704850"/>
          <a:ext cx="6945312" cy="455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28">
                  <a:extLst>
                    <a:ext uri="{9D8B030D-6E8A-4147-A177-3AD203B41FA5}">
                      <a16:colId xmlns:a16="http://schemas.microsoft.com/office/drawing/2014/main" val="3038923305"/>
                    </a:ext>
                  </a:extLst>
                </a:gridCol>
                <a:gridCol w="1720491">
                  <a:extLst>
                    <a:ext uri="{9D8B030D-6E8A-4147-A177-3AD203B41FA5}">
                      <a16:colId xmlns:a16="http://schemas.microsoft.com/office/drawing/2014/main" val="668933797"/>
                    </a:ext>
                  </a:extLst>
                </a:gridCol>
                <a:gridCol w="1752165">
                  <a:extLst>
                    <a:ext uri="{9D8B030D-6E8A-4147-A177-3AD203B41FA5}">
                      <a16:colId xmlns:a16="http://schemas.microsoft.com/office/drawing/2014/main" val="782953417"/>
                    </a:ext>
                  </a:extLst>
                </a:gridCol>
                <a:gridCol w="1736328">
                  <a:extLst>
                    <a:ext uri="{9D8B030D-6E8A-4147-A177-3AD203B41FA5}">
                      <a16:colId xmlns:a16="http://schemas.microsoft.com/office/drawing/2014/main" val="1335189879"/>
                    </a:ext>
                  </a:extLst>
                </a:gridCol>
              </a:tblGrid>
              <a:tr h="35034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Test Composition (%w)</a:t>
                      </a:r>
                    </a:p>
                  </a:txBody>
                  <a:tcPr marL="86366" marR="86366" marT="43191" marB="431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1265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Solution #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%Castor Oil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%Oleic Acid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%Octanoic Acid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2418863610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1359159381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1154976818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70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2625289925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3599445488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80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2614615282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70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3094089562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55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45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3519390536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65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333648881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80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3804722181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90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2102950848"/>
                  </a:ext>
                </a:extLst>
              </a:tr>
              <a:tr h="35034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86384" marR="86384" marT="43193" marB="43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marL="86384" marR="86384" marT="43193" marB="43193"/>
                </a:tc>
                <a:extLst>
                  <a:ext uri="{0D108BD9-81ED-4DB2-BD59-A6C34878D82A}">
                    <a16:rowId xmlns:a16="http://schemas.microsoft.com/office/drawing/2014/main" val="14904839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443B-E777-4232-9E72-3D78B3E5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C1209-6715-48CF-B1B9-205E512F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6A77034-63E3-4B4F-8B18-33FA0BC7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9525"/>
            <a:ext cx="23098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6651138-3C95-4E83-A478-9DC1C98CF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687388"/>
            <a:ext cx="76660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  <a:cs typeface="MS PGothic" charset="0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specimen inside a preheated 60 degree oven on a flat surface with side to be tested facing up.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touching dropper to the surface of the paper, place one drop of each test solution onto the surface of the paper. Drop height should be 1-2 cm.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the oven and start timer.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6 min, remove sample from oven and wipe excess reagent from the surface with an absorbent material.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surface of the sample at each drop placement area and note if penetration, dark staining, or pinholes are observed. 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highest # reagent that did not cause failure (penetration).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highest reagent# for which no visual staining was observed.</a:t>
            </a:r>
          </a:p>
          <a:p>
            <a:pPr marL="457200" indent="-457200" algn="just">
              <a:buClrTx/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presence of pinholes as “</a:t>
            </a:r>
            <a:r>
              <a:rPr lang="en-US" altLang="en-US" sz="18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en-US" altLang="en-US" sz="18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776655-8966-446F-9935-0D588E27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C86E3-0198-4862-ACAB-030E960F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04E4E2B-6172-4C71-85AB-68CD4015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34925"/>
            <a:ext cx="5146675" cy="658813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RP-2 OGR Performance Test</a:t>
            </a:r>
          </a:p>
        </p:txBody>
      </p:sp>
      <p:pic>
        <p:nvPicPr>
          <p:cNvPr id="21509" name="Picture 4" descr="RP2 picture">
            <a:extLst>
              <a:ext uri="{FF2B5EF4-FFF2-40B4-BE49-F238E27FC236}">
                <a16:creationId xmlns:a16="http://schemas.microsoft.com/office/drawing/2014/main" id="{25BD52D4-3079-E24F-B5CD-08B7A2F5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104900"/>
            <a:ext cx="76962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4">
            <a:extLst>
              <a:ext uri="{FF2B5EF4-FFF2-40B4-BE49-F238E27FC236}">
                <a16:creationId xmlns:a16="http://schemas.microsoft.com/office/drawing/2014/main" id="{F366FF16-8BFF-CA4A-8896-4B829BC8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275138"/>
            <a:ext cx="4178300" cy="8223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6200" tIns="38100" rIns="76200" bIns="38100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TextBox 5">
            <a:extLst>
              <a:ext uri="{FF2B5EF4-FFF2-40B4-BE49-F238E27FC236}">
                <a16:creationId xmlns:a16="http://schemas.microsoft.com/office/drawing/2014/main" id="{E4D60665-7297-0E44-B632-C74C5D97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4329113"/>
            <a:ext cx="4051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b="0">
                <a:solidFill>
                  <a:srgbClr val="000000"/>
                </a:solidFill>
              </a:rPr>
              <a:t>Store at 60  C for 24 hrs.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b="0">
                <a:solidFill>
                  <a:srgbClr val="000000"/>
                </a:solidFill>
              </a:rPr>
              <a:t>Report stained squares as percent failure.</a:t>
            </a:r>
          </a:p>
        </p:txBody>
      </p:sp>
      <p:sp>
        <p:nvSpPr>
          <p:cNvPr id="21512" name="Flowchart: Connector 10">
            <a:extLst>
              <a:ext uri="{FF2B5EF4-FFF2-40B4-BE49-F238E27FC236}">
                <a16:creationId xmlns:a16="http://schemas.microsoft.com/office/drawing/2014/main" id="{B0FACFB7-874C-BE41-AB7D-BFA81B707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4384675"/>
            <a:ext cx="55563" cy="90488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76200" tIns="38100" rIns="76200" bIns="38100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Rectangle 11">
            <a:extLst>
              <a:ext uri="{FF2B5EF4-FFF2-40B4-BE49-F238E27FC236}">
                <a16:creationId xmlns:a16="http://schemas.microsoft.com/office/drawing/2014/main" id="{A419B9FE-6BF7-7C43-8652-F67FD5A1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1408113"/>
            <a:ext cx="3322638" cy="2811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76200" tIns="38100" rIns="76200" bIns="38100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4" name="TextBox 12">
            <a:extLst>
              <a:ext uri="{FF2B5EF4-FFF2-40B4-BE49-F238E27FC236}">
                <a16:creationId xmlns:a16="http://schemas.microsoft.com/office/drawing/2014/main" id="{A7CB3AE5-7CFC-2442-9C72-7FE3F2F8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1484313"/>
            <a:ext cx="31226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0" i="1">
                <a:solidFill>
                  <a:srgbClr val="000000"/>
                </a:solidFill>
              </a:rPr>
              <a:t>Red stained RP synthetic oil (Ralston-Purina proprietary)</a:t>
            </a:r>
          </a:p>
          <a:p>
            <a:endParaRPr lang="en-US" altLang="en-US" sz="1600" b="0" i="1">
              <a:solidFill>
                <a:srgbClr val="000000"/>
              </a:solidFill>
            </a:endParaRPr>
          </a:p>
          <a:p>
            <a:endParaRPr lang="en-US" altLang="en-US" sz="1600" b="0" i="1">
              <a:solidFill>
                <a:srgbClr val="000000"/>
              </a:solidFill>
            </a:endParaRPr>
          </a:p>
          <a:p>
            <a:r>
              <a:rPr lang="en-US" altLang="en-US" sz="1600" b="0" i="1">
                <a:solidFill>
                  <a:srgbClr val="000000"/>
                </a:solidFill>
              </a:rPr>
              <a:t>Ottawa sand (5g, 20-30 mesh)</a:t>
            </a:r>
          </a:p>
          <a:p>
            <a:endParaRPr lang="en-US" altLang="en-US" sz="1600" b="0" i="1">
              <a:solidFill>
                <a:srgbClr val="000000"/>
              </a:solidFill>
            </a:endParaRPr>
          </a:p>
          <a:p>
            <a:r>
              <a:rPr lang="en-US" altLang="en-US" sz="1600" b="0" i="1">
                <a:solidFill>
                  <a:srgbClr val="000000"/>
                </a:solidFill>
              </a:rPr>
              <a:t>Treated paper sample</a:t>
            </a:r>
          </a:p>
          <a:p>
            <a:r>
              <a:rPr lang="en-US" altLang="en-US" sz="1600" b="0" i="1">
                <a:solidFill>
                  <a:srgbClr val="000000"/>
                </a:solidFill>
              </a:rPr>
              <a:t>(Creased on diagonals)</a:t>
            </a:r>
          </a:p>
          <a:p>
            <a:endParaRPr lang="en-US" altLang="en-US" sz="1600" b="0" i="1">
              <a:solidFill>
                <a:srgbClr val="000000"/>
              </a:solidFill>
            </a:endParaRPr>
          </a:p>
          <a:p>
            <a:r>
              <a:rPr lang="en-US" altLang="en-US" sz="1600" b="0" i="1">
                <a:solidFill>
                  <a:srgbClr val="000000"/>
                </a:solidFill>
              </a:rPr>
              <a:t>Grid printed sheet (10x10cm)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D28790-7FB9-4C0C-874A-086894994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61CF7A-90B8-4CFD-91B3-4A5C943D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910DF3-A522-4542-88A7-0CD25E81C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-84138"/>
            <a:ext cx="6156325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Pet Food Performance Test</a:t>
            </a:r>
          </a:p>
        </p:txBody>
      </p:sp>
      <p:pic>
        <p:nvPicPr>
          <p:cNvPr id="22533" name="Picture 5" descr="apparecchiatura">
            <a:extLst>
              <a:ext uri="{FF2B5EF4-FFF2-40B4-BE49-F238E27FC236}">
                <a16:creationId xmlns:a16="http://schemas.microsoft.com/office/drawing/2014/main" id="{D52C1745-6620-FE43-ADB6-C2B63BE9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71575"/>
            <a:ext cx="47148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C6A01DCD-9CF2-0D40-A66E-5F2A2CF0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1379538"/>
            <a:ext cx="31432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000" u="sng">
                <a:solidFill>
                  <a:srgbClr val="000000"/>
                </a:solidFill>
              </a:rPr>
              <a:t>Conditions</a:t>
            </a:r>
            <a:r>
              <a:rPr lang="it-IT" altLang="en-US" sz="20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Temp. = 60-70 °C</a:t>
            </a:r>
          </a:p>
          <a:p>
            <a:pPr>
              <a:spcBef>
                <a:spcPct val="5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R.H. = 50-65%</a:t>
            </a:r>
          </a:p>
          <a:p>
            <a:pPr>
              <a:spcBef>
                <a:spcPct val="5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Duration = 16-24 hours</a:t>
            </a:r>
          </a:p>
          <a:p>
            <a:pPr>
              <a:spcBef>
                <a:spcPct val="5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Report results as % stained surface</a:t>
            </a:r>
          </a:p>
          <a:p>
            <a:pPr>
              <a:spcBef>
                <a:spcPct val="50000"/>
              </a:spcBef>
            </a:pPr>
            <a:endParaRPr lang="it-IT" altLang="en-US" sz="1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C81252-F74C-4A82-BC8A-47F3E62F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1FFA8-2D1E-447D-AFF1-D9CC3F866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10739548-83FB-E84D-A82E-F55433635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9175" y="1573213"/>
            <a:ext cx="0" cy="332740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538D856A-EADF-524D-A380-74322DC7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025525"/>
            <a:ext cx="1592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 b="0">
                <a:solidFill>
                  <a:srgbClr val="000000"/>
                </a:solidFill>
              </a:rPr>
              <a:t>Surface tension (dynes/cm)</a:t>
            </a: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DEE58D36-61DB-2049-A825-5DE7B918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2387600"/>
            <a:ext cx="6588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 b="0">
                <a:solidFill>
                  <a:srgbClr val="000000"/>
                </a:solidFill>
              </a:rPr>
              <a:t>31-32</a:t>
            </a:r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B80CE043-429F-084D-BE70-544AD141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441575"/>
            <a:ext cx="1592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 b="0">
                <a:solidFill>
                  <a:srgbClr val="000000"/>
                </a:solidFill>
              </a:rPr>
              <a:t>Cooking oil </a:t>
            </a:r>
            <a:r>
              <a:rPr lang="it-IT" altLang="en-US" sz="1600" b="0" baseline="3000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60F81FB6-601D-BD4E-BC55-D3BC9646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879600"/>
            <a:ext cx="8651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 b="0">
                <a:solidFill>
                  <a:srgbClr val="000000"/>
                </a:solidFill>
              </a:rPr>
              <a:t>40 - 50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85C129B5-C88C-7D41-B131-DA938ED5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1738313"/>
            <a:ext cx="1884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 b="0">
                <a:solidFill>
                  <a:srgbClr val="000000"/>
                </a:solidFill>
              </a:rPr>
              <a:t>Untreated paper </a:t>
            </a:r>
            <a:r>
              <a:rPr lang="it-IT" altLang="en-US" sz="1600" b="0" baseline="30000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23562" name="Text Box 9">
            <a:extLst>
              <a:ext uri="{FF2B5EF4-FFF2-40B4-BE49-F238E27FC236}">
                <a16:creationId xmlns:a16="http://schemas.microsoft.com/office/drawing/2014/main" id="{398328EC-1B41-684D-9B5A-032C88CA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897188"/>
            <a:ext cx="6588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 b="0">
                <a:solidFill>
                  <a:srgbClr val="000000"/>
                </a:solidFill>
              </a:rPr>
              <a:t>27-28</a:t>
            </a:r>
          </a:p>
        </p:txBody>
      </p:sp>
      <p:sp>
        <p:nvSpPr>
          <p:cNvPr id="23563" name="Text Box 10">
            <a:extLst>
              <a:ext uri="{FF2B5EF4-FFF2-40B4-BE49-F238E27FC236}">
                <a16:creationId xmlns:a16="http://schemas.microsoft.com/office/drawing/2014/main" id="{1FC4F1B9-63EC-4043-957D-9AF6F964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2809875"/>
            <a:ext cx="18367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 b="0">
                <a:solidFill>
                  <a:srgbClr val="000000"/>
                </a:solidFill>
              </a:rPr>
              <a:t>Free fatty acids </a:t>
            </a:r>
            <a:r>
              <a:rPr lang="it-IT" altLang="en-US" sz="1600" b="0" baseline="3000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23564" name="Text Box 11">
            <a:extLst>
              <a:ext uri="{FF2B5EF4-FFF2-40B4-BE49-F238E27FC236}">
                <a16:creationId xmlns:a16="http://schemas.microsoft.com/office/drawing/2014/main" id="{154F69F2-913E-5741-915D-7C7405B8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4310063"/>
            <a:ext cx="3540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 b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565" name="Text Box 12">
            <a:extLst>
              <a:ext uri="{FF2B5EF4-FFF2-40B4-BE49-F238E27FC236}">
                <a16:creationId xmlns:a16="http://schemas.microsoft.com/office/drawing/2014/main" id="{9C030838-308B-3840-B900-5D612BD7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4468813"/>
            <a:ext cx="36052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 b="0">
                <a:solidFill>
                  <a:srgbClr val="000000"/>
                </a:solidFill>
              </a:rPr>
              <a:t>CF3 monolayer </a:t>
            </a:r>
            <a:r>
              <a:rPr lang="it-IT" altLang="en-US" sz="1600" b="0" baseline="30000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23566" name="Text Box 13">
            <a:extLst>
              <a:ext uri="{FF2B5EF4-FFF2-40B4-BE49-F238E27FC236}">
                <a16:creationId xmlns:a16="http://schemas.microsoft.com/office/drawing/2014/main" id="{74932008-7A3E-8C46-89BD-0B0C2CD97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3556000"/>
            <a:ext cx="427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 b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23567" name="Text Box 14">
            <a:extLst>
              <a:ext uri="{FF2B5EF4-FFF2-40B4-BE49-F238E27FC236}">
                <a16:creationId xmlns:a16="http://schemas.microsoft.com/office/drawing/2014/main" id="{FA2E3C81-BBD9-8240-ABB4-C641FB14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3686175"/>
            <a:ext cx="36052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 b="0">
                <a:solidFill>
                  <a:srgbClr val="000000"/>
                </a:solidFill>
              </a:rPr>
              <a:t>-CF2- sequence (PTFE) </a:t>
            </a:r>
            <a:r>
              <a:rPr lang="it-IT" altLang="en-US" sz="1600" b="0" baseline="30000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23568" name="Line 15">
            <a:extLst>
              <a:ext uri="{FF2B5EF4-FFF2-40B4-BE49-F238E27FC236}">
                <a16:creationId xmlns:a16="http://schemas.microsoft.com/office/drawing/2014/main" id="{3A92A806-5E22-1E45-9A60-06CC55EED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3938" y="2487613"/>
            <a:ext cx="713263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69" name="Line 16">
            <a:extLst>
              <a:ext uri="{FF2B5EF4-FFF2-40B4-BE49-F238E27FC236}">
                <a16:creationId xmlns:a16="http://schemas.microsoft.com/office/drawing/2014/main" id="{D878FAEF-F421-EB44-BCF6-1529E088D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097213"/>
            <a:ext cx="713263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0" name="Text Box 17">
            <a:extLst>
              <a:ext uri="{FF2B5EF4-FFF2-40B4-BE49-F238E27FC236}">
                <a16:creationId xmlns:a16="http://schemas.microsoft.com/office/drawing/2014/main" id="{B5D9156B-EB45-AB46-A359-9654FCD0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2651125"/>
            <a:ext cx="20462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FF3300"/>
                </a:solidFill>
              </a:rPr>
              <a:t>Natural fats and oils</a:t>
            </a:r>
          </a:p>
        </p:txBody>
      </p:sp>
      <p:sp>
        <p:nvSpPr>
          <p:cNvPr id="23571" name="Line 18">
            <a:extLst>
              <a:ext uri="{FF2B5EF4-FFF2-40B4-BE49-F238E27FC236}">
                <a16:creationId xmlns:a16="http://schemas.microsoft.com/office/drawing/2014/main" id="{A1C3A70F-50EA-3544-B8E5-0C1D765F5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3938" y="3687763"/>
            <a:ext cx="7132637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2" name="Line 19">
            <a:extLst>
              <a:ext uri="{FF2B5EF4-FFF2-40B4-BE49-F238E27FC236}">
                <a16:creationId xmlns:a16="http://schemas.microsoft.com/office/drawing/2014/main" id="{E006B126-9438-1E42-BDF9-746503630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090738"/>
            <a:ext cx="7132638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3" name="Text Box 20">
            <a:extLst>
              <a:ext uri="{FF2B5EF4-FFF2-40B4-BE49-F238E27FC236}">
                <a16:creationId xmlns:a16="http://schemas.microsoft.com/office/drawing/2014/main" id="{F7940D44-7966-8748-9567-1E2AAF9C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294063"/>
            <a:ext cx="2616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008000"/>
                </a:solidFill>
              </a:rPr>
              <a:t>Ideal CF2 coverage</a:t>
            </a:r>
          </a:p>
        </p:txBody>
      </p:sp>
      <p:sp>
        <p:nvSpPr>
          <p:cNvPr id="23574" name="Line 21">
            <a:extLst>
              <a:ext uri="{FF2B5EF4-FFF2-40B4-BE49-F238E27FC236}">
                <a16:creationId xmlns:a16="http://schemas.microsoft.com/office/drawing/2014/main" id="{6B93D409-1A8D-CE48-97F1-3CEEF2E43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0" y="2060575"/>
            <a:ext cx="7132638" cy="0"/>
          </a:xfrm>
          <a:prstGeom prst="line">
            <a:avLst/>
          </a:prstGeom>
          <a:noFill/>
          <a:ln w="12700">
            <a:solidFill>
              <a:srgbClr val="8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5" name="Line 22">
            <a:extLst>
              <a:ext uri="{FF2B5EF4-FFF2-40B4-BE49-F238E27FC236}">
                <a16:creationId xmlns:a16="http://schemas.microsoft.com/office/drawing/2014/main" id="{30A2771C-82A6-A845-AE76-A576E52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0" y="4460875"/>
            <a:ext cx="7132638" cy="0"/>
          </a:xfrm>
          <a:prstGeom prst="line">
            <a:avLst/>
          </a:prstGeom>
          <a:noFill/>
          <a:ln w="12700">
            <a:solidFill>
              <a:srgbClr val="8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6" name="Text Box 23">
            <a:extLst>
              <a:ext uri="{FF2B5EF4-FFF2-40B4-BE49-F238E27FC236}">
                <a16:creationId xmlns:a16="http://schemas.microsoft.com/office/drawing/2014/main" id="{B5B1582F-0498-6A49-BE37-184C7A99F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4035425"/>
            <a:ext cx="32194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800000"/>
                </a:solidFill>
              </a:rPr>
              <a:t>Ideal CF3 coverage</a:t>
            </a:r>
          </a:p>
        </p:txBody>
      </p:sp>
      <p:sp>
        <p:nvSpPr>
          <p:cNvPr id="23577" name="Line 24">
            <a:extLst>
              <a:ext uri="{FF2B5EF4-FFF2-40B4-BE49-F238E27FC236}">
                <a16:creationId xmlns:a16="http://schemas.microsoft.com/office/drawing/2014/main" id="{757EF8D7-62EC-9941-B2D9-1E55B8175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6800" y="2468563"/>
            <a:ext cx="0" cy="622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8" name="Line 25">
            <a:extLst>
              <a:ext uri="{FF2B5EF4-FFF2-40B4-BE49-F238E27FC236}">
                <a16:creationId xmlns:a16="http://schemas.microsoft.com/office/drawing/2014/main" id="{CCA5DBF8-4D54-AD45-AD3B-C85F8D07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8775" y="2049463"/>
            <a:ext cx="1588" cy="16287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79" name="Line 26">
            <a:extLst>
              <a:ext uri="{FF2B5EF4-FFF2-40B4-BE49-F238E27FC236}">
                <a16:creationId xmlns:a16="http://schemas.microsoft.com/office/drawing/2014/main" id="{2D11BB4D-12E0-8B47-AA77-EB797CD9B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25" y="2103438"/>
            <a:ext cx="0" cy="235902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3580" name="Text Box 27">
            <a:extLst>
              <a:ext uri="{FF2B5EF4-FFF2-40B4-BE49-F238E27FC236}">
                <a16:creationId xmlns:a16="http://schemas.microsoft.com/office/drawing/2014/main" id="{2EE8A0D5-D80B-264B-90F5-4CA46AD0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1187450"/>
            <a:ext cx="2008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200" b="0" i="1">
                <a:solidFill>
                  <a:srgbClr val="000000"/>
                </a:solidFill>
              </a:rPr>
              <a:t>Values detected at 20°C</a:t>
            </a:r>
          </a:p>
        </p:txBody>
      </p:sp>
      <p:sp>
        <p:nvSpPr>
          <p:cNvPr id="23581" name="Text Box 29">
            <a:extLst>
              <a:ext uri="{FF2B5EF4-FFF2-40B4-BE49-F238E27FC236}">
                <a16:creationId xmlns:a16="http://schemas.microsoft.com/office/drawing/2014/main" id="{EC69F6B2-66AA-894A-B932-1C3E4CED4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0038"/>
            <a:ext cx="8012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800" b="0" i="1">
                <a:solidFill>
                  <a:srgbClr val="000000"/>
                </a:solidFill>
              </a:rPr>
              <a:t>Source: (1) Borch J., J. Adhesion Sci. Technol., 5(7), 523 (1991(; (2) Solvay Solexis internal data (3) Zisman W.A., Contact Angle, Wettability and Adhesion, Advances in Chemistry Series, Vol 43 (1964) and refs. teherein</a:t>
            </a:r>
          </a:p>
        </p:txBody>
      </p:sp>
      <p:sp>
        <p:nvSpPr>
          <p:cNvPr id="23582" name="Rectangle 2">
            <a:extLst>
              <a:ext uri="{FF2B5EF4-FFF2-40B4-BE49-F238E27FC236}">
                <a16:creationId xmlns:a16="http://schemas.microsoft.com/office/drawing/2014/main" id="{7BF5E479-A47D-E249-B001-CAB586D1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0"/>
            <a:ext cx="69992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16" tIns="41357" rIns="82716" bIns="41357" anchor="ctr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Surface tension values of liquids and surfaces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54F4A9-E617-4C53-9EFB-4BFE7E25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63713" cy="48895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C1E486-5DBA-471F-83B2-8D86D642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792663"/>
            <a:ext cx="750887" cy="911225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09DD6E0-BCCB-43A9-B8A6-AAAA002F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7938"/>
            <a:ext cx="58102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Most common OGR test methods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249C593-2F76-9D43-A658-EB3DB7C1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1106488"/>
            <a:ext cx="60166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/>
          <a:lstStyle>
            <a:lvl1pPr marL="2857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3M</a:t>
            </a:r>
            <a:r>
              <a:rPr lang="en-US" altLang="en-US" sz="2200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®</a:t>
            </a: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Kit Test (Tappi T559)</a:t>
            </a:r>
          </a:p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Turpentine Test (Tappi T454)</a:t>
            </a:r>
          </a:p>
          <a:p>
            <a:pPr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Permeability Test (ISO 16532-1)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649723-35B4-4028-BB8E-2F8615E9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333EF-DC96-4BDC-A795-A8B22685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3A0A1C-7285-470E-BA9A-570ED4654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643063"/>
            <a:ext cx="7027863" cy="1500187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Paper Wetting Mechanisms by Oils/Fats </a:t>
            </a:r>
            <a:br>
              <a:rPr lang="en-US" i="1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endParaRPr lang="en-US" sz="1800" i="1" kern="0" dirty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D2A22-3B8C-4250-8E17-8B8F15604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E3DD0-989E-49BC-957A-25D6DB24E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F05B81D-5C7F-3846-9837-A081E611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392613"/>
            <a:ext cx="3529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Low polarity/Low reactivity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DF07DAE8-85BF-B347-B632-AA1966DB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4465638"/>
            <a:ext cx="3171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R = C6 to C22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it-IT" altLang="en-US" sz="2000">
                <a:solidFill>
                  <a:srgbClr val="000000"/>
                </a:solidFill>
              </a:rPr>
              <a:t>Polarity/Reactive groups</a:t>
            </a:r>
          </a:p>
        </p:txBody>
      </p:sp>
      <p:pic>
        <p:nvPicPr>
          <p:cNvPr id="25606" name="Picture 6" descr="Idrolisi trigliceridi">
            <a:extLst>
              <a:ext uri="{FF2B5EF4-FFF2-40B4-BE49-F238E27FC236}">
                <a16:creationId xmlns:a16="http://schemas.microsoft.com/office/drawing/2014/main" id="{2B453F4C-2CEC-7B40-98A1-DFB6C6CE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822325"/>
            <a:ext cx="65309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3">
            <a:extLst>
              <a:ext uri="{FF2B5EF4-FFF2-40B4-BE49-F238E27FC236}">
                <a16:creationId xmlns:a16="http://schemas.microsoft.com/office/drawing/2014/main" id="{D6ACBA59-44F1-C74F-B80D-D6E89186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-47625"/>
            <a:ext cx="5054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Fats/Oils Chemical Structure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1566F1-1CEF-482C-B6D4-BF36590B1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0EC356-D22B-4D4C-9F14-D1AF4B76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D43B97EE-CA18-E94F-9C65-3CBE414B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223963"/>
            <a:ext cx="725011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marL="457200" indent="-457200"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A) Non-polar, non-reactive oils</a:t>
            </a:r>
          </a:p>
          <a:p>
            <a:pPr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			- surface energy of treated paper vs. liquid	surface tension			- solubility effects</a:t>
            </a:r>
          </a:p>
          <a:p>
            <a:pPr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			- capillary adsorption contribution</a:t>
            </a:r>
          </a:p>
          <a:p>
            <a:endParaRPr lang="it-IT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B) Reactive, polar oils</a:t>
            </a:r>
          </a:p>
          <a:p>
            <a:pPr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			- polar interaction with paper constituents</a:t>
            </a:r>
          </a:p>
          <a:p>
            <a:pPr>
              <a:buFontTx/>
              <a:buNone/>
            </a:pPr>
            <a:r>
              <a:rPr lang="it-IT" altLang="en-US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</a:p>
          <a:p>
            <a:pPr>
              <a:buFontTx/>
              <a:buNone/>
            </a:pPr>
            <a:r>
              <a:rPr lang="it-IT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*Both mechanisms need to be considered when formulating a coating </a:t>
            </a:r>
          </a:p>
          <a:p>
            <a:pPr>
              <a:buFontTx/>
              <a:buNone/>
            </a:pPr>
            <a:r>
              <a:rPr lang="it-IT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to meet application requirements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5D38B4EC-4737-B64E-96AF-FCF84A06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0"/>
            <a:ext cx="6302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Parameters Affecting Oil Adsorption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A89C29-B099-4417-9952-0184498FA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70AED-91CA-4E52-94AC-BFEEFB4D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27652" name="Object 2">
            <a:extLst>
              <a:ext uri="{FF2B5EF4-FFF2-40B4-BE49-F238E27FC236}">
                <a16:creationId xmlns:a16="http://schemas.microsoft.com/office/drawing/2014/main" id="{1B6CF537-593C-E44A-8718-8C518F72F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" y="1341438"/>
          <a:ext cx="7812088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5" imgW="38760400" imgH="17703800" progId="Word.Document.8">
                  <p:embed/>
                </p:oleObj>
              </mc:Choice>
              <mc:Fallback>
                <p:oleObj name="Document" r:id="rId5" imgW="38760400" imgH="17703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341438"/>
                        <a:ext cx="7812088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3">
            <a:extLst>
              <a:ext uri="{FF2B5EF4-FFF2-40B4-BE49-F238E27FC236}">
                <a16:creationId xmlns:a16="http://schemas.microsoft.com/office/drawing/2014/main" id="{9FDC6955-AD19-D042-8FD9-D8FA1442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860425"/>
            <a:ext cx="84994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26" tIns="41363" rIns="82726" bIns="41363">
            <a:spAutoFit/>
          </a:bodyPr>
          <a:lstStyle>
            <a:lvl1pPr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800" b="0">
                <a:solidFill>
                  <a:srgbClr val="000000"/>
                </a:solidFill>
              </a:rPr>
              <a:t> </a:t>
            </a:r>
            <a:r>
              <a:rPr lang="it-IT" altLang="en-US" sz="1800">
                <a:solidFill>
                  <a:srgbClr val="000000"/>
                </a:solidFill>
              </a:rPr>
              <a:t>Fatty acid composition of natural oils and fats (contained as tryglicerides)</a:t>
            </a: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356F2178-EF19-C043-8B3A-7D3281674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-96838"/>
            <a:ext cx="46894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Oils and Fats Composition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ABF4C2-CB9F-4471-9F1F-D3F5D1C9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30A9AC-AD9D-4D1D-926A-9646E2E5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7715277-7ECC-4BB8-85D7-B274C2DF2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303338"/>
            <a:ext cx="7886700" cy="2238375"/>
          </a:xfrm>
          <a:prstGeom prst="rect">
            <a:avLst/>
          </a:prstGeom>
          <a:noFill/>
          <a:ln>
            <a:noFill/>
          </a:ln>
          <a:effectLst/>
        </p:spPr>
        <p:txBody>
          <a:bodyPr lIns="82726" tIns="41363" rIns="82726" bIns="41363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4175" defTabSz="8270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1375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68575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5775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2975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2000" i="1" dirty="0">
                <a:solidFill>
                  <a:srgbClr val="000000"/>
                </a:solidFill>
                <a:latin typeface="Arial" charset="0"/>
              </a:rPr>
              <a:t>How do different carbon chain lengths in Free Fatty Acids (FFA) affect penetration?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Arial" charset="0"/>
              </a:rPr>
              <a:t>Penetration through the coated substrate is related to the carbon chain length.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Arial" charset="0"/>
              </a:rPr>
              <a:t>The greater the number of lower carbon chain free fatty acids will result in more aggressive penetration of FFA. 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D4A388DA-22FD-4F41-85C6-AC4BC018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0"/>
            <a:ext cx="419893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Fatty Acids Penetration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B74E68-D089-4291-ACD2-D4E4AF071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56C83-607F-4269-BC3A-3C953D28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944CFA9-A7A0-4A64-84BD-A107B3E5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0"/>
            <a:ext cx="6548438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Free Fatty Acids in Packed Materials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8849961-CF54-4032-9959-6DF129A8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89025"/>
            <a:ext cx="8572500" cy="4081463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algn="just"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Pet Foods</a:t>
            </a:r>
          </a:p>
          <a:p>
            <a:pPr lvl="1" algn="just">
              <a:buClr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ea typeface="+mn-ea"/>
              </a:rPr>
              <a:t>Generally containing from 10 to 27% crude fat</a:t>
            </a:r>
          </a:p>
          <a:p>
            <a:pPr lvl="1" algn="just">
              <a:buClr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ea typeface="+mn-ea"/>
              </a:rPr>
              <a:t>Crude fat contains 10 to 30% FFAs by weight</a:t>
            </a:r>
          </a:p>
          <a:p>
            <a:pPr lvl="1" algn="just">
              <a:buClr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ea typeface="+mn-ea"/>
              </a:rPr>
              <a:t>FFAs in pet-food materials can range from 1 to 9%</a:t>
            </a:r>
          </a:p>
          <a:p>
            <a:pPr marL="388938" lvl="1" indent="0" algn="just">
              <a:buFontTx/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just"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Butter</a:t>
            </a:r>
          </a:p>
          <a:p>
            <a:pPr lvl="1" algn="just">
              <a:buClr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ea typeface="+mn-ea"/>
              </a:rPr>
              <a:t>W/O emulsions</a:t>
            </a:r>
          </a:p>
          <a:p>
            <a:pPr lvl="1" algn="just">
              <a:buClr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ea typeface="+mn-ea"/>
              </a:rPr>
              <a:t>Triglycerides hydrolysis takes place</a:t>
            </a:r>
          </a:p>
          <a:p>
            <a:pPr marL="388938" lvl="1" indent="0" algn="just">
              <a:buFontTx/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just"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Chicken Fat</a:t>
            </a:r>
          </a:p>
          <a:p>
            <a:pPr lvl="1" algn="just">
              <a:buClr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  <a:ea typeface="+mn-ea"/>
              </a:rPr>
              <a:t>May contain up to 10% FFA</a:t>
            </a:r>
          </a:p>
          <a:p>
            <a:pPr lvl="1" algn="just">
              <a:buFontTx/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CEEB71-FA94-447C-A5E8-E45B419A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3F2F32-F980-43F4-A2BF-BDC1F5EB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FC701A-DFC8-4466-A7B4-BCA9E5A536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2638" y="1709738"/>
            <a:ext cx="4657725" cy="1500187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FFA Alternative to Kit Test</a:t>
            </a:r>
            <a:br>
              <a:rPr lang="en-US" i="1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endParaRPr lang="en-US" sz="2000" i="1" dirty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03202-C51C-488E-B362-13F40259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0E4C1E-FB58-4FF5-9262-78EDBD29B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48" name="Text Box 1026">
            <a:extLst>
              <a:ext uri="{FF2B5EF4-FFF2-40B4-BE49-F238E27FC236}">
                <a16:creationId xmlns:a16="http://schemas.microsoft.com/office/drawing/2014/main" id="{90CF5131-F62D-864D-837A-75673A46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3492500"/>
            <a:ext cx="3359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1027">
            <a:extLst>
              <a:ext uri="{FF2B5EF4-FFF2-40B4-BE49-F238E27FC236}">
                <a16:creationId xmlns:a16="http://schemas.microsoft.com/office/drawing/2014/main" id="{AEDB5973-E90C-6D4C-BDDD-350D5E37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337050"/>
            <a:ext cx="72294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800" b="0">
                <a:solidFill>
                  <a:srgbClr val="000000"/>
                </a:solidFill>
              </a:rPr>
              <a:t> </a:t>
            </a:r>
            <a:r>
              <a:rPr lang="it-IT" altLang="en-US" sz="1800">
                <a:solidFill>
                  <a:srgbClr val="000000"/>
                </a:solidFill>
              </a:rPr>
              <a:t>Test fluids increase in aggressiveness as percent of shorter chain FFA increase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800">
                <a:solidFill>
                  <a:srgbClr val="000000"/>
                </a:solidFill>
              </a:rPr>
              <a:t> Unlike kit solutions, there is little variation in surface tension of fluids over time</a:t>
            </a:r>
            <a:endParaRPr lang="it-IT" altLang="en-US" sz="1800" b="0">
              <a:solidFill>
                <a:srgbClr val="000000"/>
              </a:solidFill>
            </a:endParaRPr>
          </a:p>
        </p:txBody>
      </p:sp>
      <p:sp>
        <p:nvSpPr>
          <p:cNvPr id="31750" name="Rectangle 1029">
            <a:extLst>
              <a:ext uri="{FF2B5EF4-FFF2-40B4-BE49-F238E27FC236}">
                <a16:creationId xmlns:a16="http://schemas.microsoft.com/office/drawing/2014/main" id="{F2006AD2-8E4E-6144-A06B-2F4D7E8F6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47625"/>
            <a:ext cx="659923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Test Solutions: 5 Fatty Acids Mixtures</a:t>
            </a:r>
          </a:p>
        </p:txBody>
      </p:sp>
      <p:graphicFrame>
        <p:nvGraphicFramePr>
          <p:cNvPr id="31751" name="Object 1030">
            <a:extLst>
              <a:ext uri="{FF2B5EF4-FFF2-40B4-BE49-F238E27FC236}">
                <a16:creationId xmlns:a16="http://schemas.microsoft.com/office/drawing/2014/main" id="{BDF0B3B9-2F30-9A4E-919C-2A413F820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" y="1031875"/>
          <a:ext cx="8513763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Documento" r:id="rId5" imgW="52463700" imgH="20828000" progId="Word.Document.8">
                  <p:embed/>
                </p:oleObj>
              </mc:Choice>
              <mc:Fallback>
                <p:oleObj name="Documento" r:id="rId5" imgW="52463700" imgH="20828000" progId="Word.Documen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031875"/>
                        <a:ext cx="8513763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B501FE-DA47-482D-86F1-043B4D6C0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9ECF-EA6F-4B77-8323-88F843D6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2064F9-1DEF-440D-BE5D-FDDA746DF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454150"/>
            <a:ext cx="8251825" cy="2238375"/>
          </a:xfrm>
          <a:prstGeom prst="rect">
            <a:avLst/>
          </a:prstGeom>
          <a:noFill/>
          <a:ln>
            <a:noFill/>
          </a:ln>
          <a:effectLst/>
        </p:spPr>
        <p:txBody>
          <a:bodyPr lIns="82726" tIns="41363" rIns="82726" bIns="41363">
            <a:spAutoFit/>
          </a:bodyPr>
          <a:lstStyle/>
          <a:p>
            <a:pPr defTabSz="827088" eaLnBrk="1" hangingPunct="1">
              <a:spcBef>
                <a:spcPct val="50000"/>
              </a:spcBef>
              <a:defRPr/>
            </a:pPr>
            <a:endParaRPr lang="it-IT" sz="2000" u="sng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457200" indent="-457200" defTabSz="827088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Test fluids are more reflective of what will be seen in use. </a:t>
            </a:r>
          </a:p>
          <a:p>
            <a:pPr marL="457200" indent="-457200" defTabSz="827088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Test fluids contain no solvents.</a:t>
            </a:r>
          </a:p>
          <a:p>
            <a:pPr marL="457200" indent="-457200" defTabSz="827088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Temperature of 60C can be used to accelerate test results.</a:t>
            </a:r>
          </a:p>
          <a:p>
            <a:pPr marL="457200" indent="-457200" defTabSz="827088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Test fluids are stable over time.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26855F6B-8AC6-2B42-8C8C-C8CCEBA1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0"/>
            <a:ext cx="42259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Benefits of Test Method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9D6B98-B13E-467F-ACBC-003E99C2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6D417-AA9A-484E-A3E5-168CFE25F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E15841DD-40F6-634D-87A3-FF991AAA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1141413"/>
            <a:ext cx="4646613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marL="457200" indent="-4572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7088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en-US" sz="2000">
                <a:solidFill>
                  <a:srgbClr val="000000"/>
                </a:solidFill>
              </a:rPr>
              <a:t>Apply test fluids in same manner as kit solutions.</a:t>
            </a:r>
          </a:p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en-US" sz="2000">
                <a:solidFill>
                  <a:srgbClr val="000000"/>
                </a:solidFill>
              </a:rPr>
              <a:t>Keep mixtures in oven at 60°C prior to use.</a:t>
            </a:r>
          </a:p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en-US" sz="2000">
                <a:solidFill>
                  <a:srgbClr val="000000"/>
                </a:solidFill>
              </a:rPr>
              <a:t>Place sample with test fluieds in oven at 60°C for 10 minutes.</a:t>
            </a:r>
          </a:p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en-US" sz="2000">
                <a:solidFill>
                  <a:srgbClr val="000000"/>
                </a:solidFill>
              </a:rPr>
              <a:t>Remove from oven and observe staining. </a:t>
            </a:r>
          </a:p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en-US" sz="2000">
                <a:solidFill>
                  <a:srgbClr val="000000"/>
                </a:solidFill>
              </a:rPr>
              <a:t>Paper is rated with the # of highest mixture that does not stain.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6A32B354-46A7-B448-A4EA-27B60927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-9525"/>
            <a:ext cx="47021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Fatty Acid Test Procedure</a:t>
            </a:r>
          </a:p>
        </p:txBody>
      </p:sp>
      <p:pic>
        <p:nvPicPr>
          <p:cNvPr id="33798" name="Picture 5" descr="DCP_1785">
            <a:extLst>
              <a:ext uri="{FF2B5EF4-FFF2-40B4-BE49-F238E27FC236}">
                <a16:creationId xmlns:a16="http://schemas.microsoft.com/office/drawing/2014/main" id="{AAAC376C-255C-784C-930C-13466DB2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011238"/>
            <a:ext cx="36798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6">
            <a:extLst>
              <a:ext uri="{FF2B5EF4-FFF2-40B4-BE49-F238E27FC236}">
                <a16:creationId xmlns:a16="http://schemas.microsoft.com/office/drawing/2014/main" id="{FE9A2FF7-2383-CA47-B3CB-8D11FA88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4071938"/>
            <a:ext cx="70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Fail</a:t>
            </a:r>
          </a:p>
        </p:txBody>
      </p:sp>
      <p:sp>
        <p:nvSpPr>
          <p:cNvPr id="33800" name="Text Box 7">
            <a:extLst>
              <a:ext uri="{FF2B5EF4-FFF2-40B4-BE49-F238E27FC236}">
                <a16:creationId xmlns:a16="http://schemas.microsoft.com/office/drawing/2014/main" id="{C7B989DE-9D97-3346-90A3-BC5FA207E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133850"/>
            <a:ext cx="7048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Pass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6627AB-5B1E-404B-A0AA-00D67E4A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63713" cy="48895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62A2D1-2B7A-4ADB-B518-6AFF7F95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792663"/>
            <a:ext cx="750887" cy="911225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DBA0E2C-2C1F-7D40-866B-B103D1A80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20638"/>
            <a:ext cx="2403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3M</a:t>
            </a:r>
            <a:r>
              <a:rPr lang="en-US" alt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®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Kit Test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0FCD767-537E-4E06-9101-00B151C3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038225"/>
            <a:ext cx="6915150" cy="3754438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Well-known by paper and board manufacturers and suppliers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Measures the degree of repellency of paper or boards treated with fluorochemical sizing agents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Used to quantify and compare performance of cellulose substrates used for food contact and other packaging applications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Easy, cheap, quick and reproducible</a:t>
            </a:r>
          </a:p>
          <a:p>
            <a:pPr algn="just">
              <a:defRPr/>
            </a:pPr>
            <a:endParaRPr lang="en-US" altLang="en-US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09D4F3-F8A7-43AF-A99C-58619529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63713" cy="48895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373A2-E831-4675-8F76-71BF57DD6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792663"/>
            <a:ext cx="750887" cy="911225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7FA5FF-DA1F-4A0F-9A07-47794E5F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82550"/>
            <a:ext cx="2854325" cy="406400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Turpentine Test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33CFF11-E2D0-4992-9EFC-56F49747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981075"/>
            <a:ext cx="7108825" cy="3063875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Utilizes silica sand in conjunction with dyed turpentine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Time taken for dye to penetrate substrate is then determined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Not always the most suitable method for assessment of cellulose substrates having grease or oil resistance through use of coating or internal treatment</a:t>
            </a:r>
          </a:p>
          <a:p>
            <a:pPr>
              <a:defRPr/>
            </a:pPr>
            <a:endParaRPr lang="en-US" altLang="en-US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747351-C4EB-4E3F-9267-20039930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63713" cy="48895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24C4F-DE56-4856-8161-A77BF3BF6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792663"/>
            <a:ext cx="750887" cy="911225"/>
          </a:xfrm>
          <a:prstGeom prst="rect">
            <a:avLst/>
          </a:prstGeom>
          <a:blipFill dpi="0" rotWithShape="1">
            <a:blip r:embed="rId3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80BCE7E-EF0F-4DA9-B75D-DF54BF8D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0"/>
            <a:ext cx="3121025" cy="617538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Permeability Test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B7ACF05-3079-4D53-8B89-4B29A673E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1011238"/>
            <a:ext cx="7177088" cy="3494087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/>
          <a:lstStyle>
            <a:lvl1pPr marL="0" indent="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000"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98488" indent="-2095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+mn-lt"/>
                <a:ea typeface="MS PGothic" panose="020B0600070205080204" pitchFamily="34" charset="-128"/>
              </a:defRPr>
            </a:lvl2pPr>
            <a:lvl3pPr marL="9223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3pPr>
            <a:lvl4pPr marL="1290638" indent="-185738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charset="0"/>
                <a:ea typeface="MS PGothic" panose="020B0600070205080204" pitchFamily="34" charset="-128"/>
              </a:defRPr>
            </a:lvl4pPr>
            <a:lvl5pPr marL="16589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MS PGothic" panose="020B0600070205080204" pitchFamily="34" charset="-128"/>
              </a:defRPr>
            </a:lvl5pPr>
            <a:lvl6pPr marL="21161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6pPr>
            <a:lvl7pPr marL="25733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7pPr>
            <a:lvl8pPr marL="30305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8pPr>
            <a:lvl9pPr marL="3487738" indent="-1841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Determines the grease resistance of both creased and uncreased cellulose substrates by determination of time taken for palm kernel oil (a simulated fat material) to penetrate into fibers</a:t>
            </a: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endParaRPr lang="en-US" altLang="en-US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Method is equally applicable to cellulose substrates that have been internally or surface sized with organophobic materials, or plastic coatings</a:t>
            </a:r>
          </a:p>
          <a:p>
            <a:pPr algn="just">
              <a:defRPr/>
            </a:pPr>
            <a:endParaRPr lang="en-US" altLang="en-US" sz="22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22F1F1-F733-41A6-B704-A95BCEF1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A6D59C-869E-4BDE-AB25-FB160BF4F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C564FF-5F85-4BEE-8CA5-6AC3141A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0"/>
            <a:ext cx="683260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73007" tIns="36503" rIns="73007" bIns="36503" anchor="ctr"/>
          <a:lstStyle>
            <a:lvl1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BD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9144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13716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1828800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Comparison of OGR Testing Methods</a:t>
            </a:r>
          </a:p>
        </p:txBody>
      </p:sp>
      <p:graphicFrame>
        <p:nvGraphicFramePr>
          <p:cNvPr id="10245" name="Object 480">
            <a:extLst>
              <a:ext uri="{FF2B5EF4-FFF2-40B4-BE49-F238E27FC236}">
                <a16:creationId xmlns:a16="http://schemas.microsoft.com/office/drawing/2014/main" id="{2A4A17DE-7053-A443-9533-E31D005D23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" y="858838"/>
          <a:ext cx="8407400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5" imgW="6731000" imgH="3594100" progId="Word.Document.8">
                  <p:embed/>
                </p:oleObj>
              </mc:Choice>
              <mc:Fallback>
                <p:oleObj name="Document" r:id="rId5" imgW="6731000" imgH="3594100" progId="Word.Document.8">
                  <p:embed/>
                  <p:pic>
                    <p:nvPicPr>
                      <p:cNvPr id="0" name="Object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858838"/>
                        <a:ext cx="8407400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E78E2-1057-4A7B-831F-137650F83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FE921-AB90-4475-8F19-B296889DC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A7F4B40-A747-E34E-B196-666A7908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0"/>
            <a:ext cx="62801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3M</a:t>
            </a:r>
            <a:r>
              <a:rPr lang="en-US" alt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®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Kit Test Solution Compositions</a:t>
            </a:r>
          </a:p>
        </p:txBody>
      </p:sp>
      <p:graphicFrame>
        <p:nvGraphicFramePr>
          <p:cNvPr id="11269" name="Object 3">
            <a:extLst>
              <a:ext uri="{FF2B5EF4-FFF2-40B4-BE49-F238E27FC236}">
                <a16:creationId xmlns:a16="http://schemas.microsoft.com/office/drawing/2014/main" id="{E6E65CAC-0186-5942-B8B1-6A8CD09D36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263" y="1112838"/>
          <a:ext cx="7102475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o" r:id="rId5" imgW="32918400" imgH="21551900" progId="Word.Document.8">
                  <p:embed/>
                </p:oleObj>
              </mc:Choice>
              <mc:Fallback>
                <p:oleObj name="Documento" r:id="rId5" imgW="32918400" imgH="21551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112838"/>
                        <a:ext cx="7102475" cy="450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12116A-EFEC-49BB-B063-F8743EE0E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FDE1E-3F39-415B-A059-6DB23BB9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81583ECF-D0A8-204A-843D-557465DB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190500"/>
            <a:ext cx="6823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16" tIns="41357" rIns="82716" bIns="41357" anchor="ctr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Surface Tensions of 3M</a:t>
            </a:r>
            <a:r>
              <a:rPr lang="en-US" altLang="en-US" sz="2800" baseline="30000">
                <a:solidFill>
                  <a:srgbClr val="000000"/>
                </a:solidFill>
                <a:cs typeface="Times New Roman" panose="02020603050405020304" pitchFamily="18" charset="0"/>
              </a:rPr>
              <a:t>®</a:t>
            </a:r>
            <a:r>
              <a:rPr lang="en-US" altLang="en-US" sz="2800">
                <a:solidFill>
                  <a:srgbClr val="000000"/>
                </a:solidFill>
              </a:rPr>
              <a:t> Kit Test Solutions</a:t>
            </a:r>
          </a:p>
        </p:txBody>
      </p:sp>
      <p:graphicFrame>
        <p:nvGraphicFramePr>
          <p:cNvPr id="12293" name="Object 3">
            <a:extLst>
              <a:ext uri="{FF2B5EF4-FFF2-40B4-BE49-F238E27FC236}">
                <a16:creationId xmlns:a16="http://schemas.microsoft.com/office/drawing/2014/main" id="{4FB98ACC-2A44-2140-9481-0D472ADC0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3" y="1289050"/>
          <a:ext cx="3165475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Documento" r:id="rId5" imgW="15659100" imgH="21551900" progId="Word.Document.8">
                  <p:embed/>
                </p:oleObj>
              </mc:Choice>
              <mc:Fallback>
                <p:oleObj name="Documento" r:id="rId5" imgW="15659100" imgH="21551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1289050"/>
                        <a:ext cx="3165475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">
            <a:extLst>
              <a:ext uri="{FF2B5EF4-FFF2-40B4-BE49-F238E27FC236}">
                <a16:creationId xmlns:a16="http://schemas.microsoft.com/office/drawing/2014/main" id="{282D191C-9665-0F4C-A01D-6C73ACF0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1349375"/>
            <a:ext cx="576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1800" b="0">
                <a:solidFill>
                  <a:srgbClr val="000000"/>
                </a:solidFill>
              </a:rPr>
              <a:t>Wetting of surfaces by liquid is ruled by</a:t>
            </a:r>
          </a:p>
          <a:p>
            <a:pPr algn="ctr">
              <a:spcBef>
                <a:spcPct val="50000"/>
              </a:spcBef>
            </a:pPr>
            <a:r>
              <a:rPr lang="it-IT" altLang="en-US" sz="1800" b="0">
                <a:solidFill>
                  <a:srgbClr val="000000"/>
                </a:solidFill>
              </a:rPr>
              <a:t>surface tesnion of liquid vs. surface energy of solid</a:t>
            </a:r>
          </a:p>
        </p:txBody>
      </p:sp>
      <p:sp>
        <p:nvSpPr>
          <p:cNvPr id="12295" name="Line 5">
            <a:extLst>
              <a:ext uri="{FF2B5EF4-FFF2-40B4-BE49-F238E27FC236}">
                <a16:creationId xmlns:a16="http://schemas.microsoft.com/office/drawing/2014/main" id="{6817F564-1447-6A48-B31F-8229A1BB6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725" y="3779838"/>
            <a:ext cx="2908300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296" name="Oval 6">
            <a:extLst>
              <a:ext uri="{FF2B5EF4-FFF2-40B4-BE49-F238E27FC236}">
                <a16:creationId xmlns:a16="http://schemas.microsoft.com/office/drawing/2014/main" id="{E9D84382-24A1-2B4D-BFBE-1FDC6FC1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3230563"/>
            <a:ext cx="968375" cy="549275"/>
          </a:xfrm>
          <a:prstGeom prst="ellipse">
            <a:avLst/>
          </a:prstGeom>
          <a:solidFill>
            <a:srgbClr val="CCE9F5"/>
          </a:solidFill>
          <a:ln w="12700">
            <a:solidFill>
              <a:srgbClr val="003399"/>
            </a:solidFill>
            <a:round/>
            <a:headEnd/>
            <a:tailEnd/>
          </a:ln>
        </p:spPr>
        <p:txBody>
          <a:bodyPr wrap="none" lIns="76200" tIns="38100" rIns="76200" bIns="38100" anchor="ctr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7" name="Line 7">
            <a:extLst>
              <a:ext uri="{FF2B5EF4-FFF2-40B4-BE49-F238E27FC236}">
                <a16:creationId xmlns:a16="http://schemas.microsoft.com/office/drawing/2014/main" id="{A1941123-CA7F-4D42-83A2-2B25F7F855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07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298" name="Line 8">
            <a:extLst>
              <a:ext uri="{FF2B5EF4-FFF2-40B4-BE49-F238E27FC236}">
                <a16:creationId xmlns:a16="http://schemas.microsoft.com/office/drawing/2014/main" id="{D9D65BD9-F34F-994C-8909-234F77E50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50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299" name="Line 9">
            <a:extLst>
              <a:ext uri="{FF2B5EF4-FFF2-40B4-BE49-F238E27FC236}">
                <a16:creationId xmlns:a16="http://schemas.microsoft.com/office/drawing/2014/main" id="{98C6D3EA-BD3E-E24C-8CA7-E9104774C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93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0" name="Line 10">
            <a:extLst>
              <a:ext uri="{FF2B5EF4-FFF2-40B4-BE49-F238E27FC236}">
                <a16:creationId xmlns:a16="http://schemas.microsoft.com/office/drawing/2014/main" id="{6D60E00E-E201-C344-BEFF-1CFCA7D61D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36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1" name="Line 11">
            <a:extLst>
              <a:ext uri="{FF2B5EF4-FFF2-40B4-BE49-F238E27FC236}">
                <a16:creationId xmlns:a16="http://schemas.microsoft.com/office/drawing/2014/main" id="{DA09BBF0-9317-4A47-B07C-51BC467438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79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2" name="Line 12">
            <a:extLst>
              <a:ext uri="{FF2B5EF4-FFF2-40B4-BE49-F238E27FC236}">
                <a16:creationId xmlns:a16="http://schemas.microsoft.com/office/drawing/2014/main" id="{A94EEDAA-7FE8-F347-BE91-CB0FB1EB6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1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3" name="Line 13">
            <a:extLst>
              <a:ext uri="{FF2B5EF4-FFF2-40B4-BE49-F238E27FC236}">
                <a16:creationId xmlns:a16="http://schemas.microsoft.com/office/drawing/2014/main" id="{41F53C94-6ECF-0E4F-B110-4228C256E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4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4" name="Line 14">
            <a:extLst>
              <a:ext uri="{FF2B5EF4-FFF2-40B4-BE49-F238E27FC236}">
                <a16:creationId xmlns:a16="http://schemas.microsoft.com/office/drawing/2014/main" id="{1BA58318-E3FA-A044-8A2A-D44B08DA7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27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5" name="Line 15">
            <a:extLst>
              <a:ext uri="{FF2B5EF4-FFF2-40B4-BE49-F238E27FC236}">
                <a16:creationId xmlns:a16="http://schemas.microsoft.com/office/drawing/2014/main" id="{A651B96D-FB5C-B444-AE32-4F5647C988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70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6" name="Line 16">
            <a:extLst>
              <a:ext uri="{FF2B5EF4-FFF2-40B4-BE49-F238E27FC236}">
                <a16:creationId xmlns:a16="http://schemas.microsoft.com/office/drawing/2014/main" id="{5035A521-739C-9845-84B1-8E386DB32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13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7" name="Line 17">
            <a:extLst>
              <a:ext uri="{FF2B5EF4-FFF2-40B4-BE49-F238E27FC236}">
                <a16:creationId xmlns:a16="http://schemas.microsoft.com/office/drawing/2014/main" id="{175B1DA6-6E95-CE4E-AE3B-027874AC2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75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8" name="Line 18">
            <a:extLst>
              <a:ext uri="{FF2B5EF4-FFF2-40B4-BE49-F238E27FC236}">
                <a16:creationId xmlns:a16="http://schemas.microsoft.com/office/drawing/2014/main" id="{529D0DBC-4F5C-7740-BAEE-D8261CA30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18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09" name="Line 19">
            <a:extLst>
              <a:ext uri="{FF2B5EF4-FFF2-40B4-BE49-F238E27FC236}">
                <a16:creationId xmlns:a16="http://schemas.microsoft.com/office/drawing/2014/main" id="{07D259C1-6F3E-F347-90BA-269BFB733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61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0" name="Line 20">
            <a:extLst>
              <a:ext uri="{FF2B5EF4-FFF2-40B4-BE49-F238E27FC236}">
                <a16:creationId xmlns:a16="http://schemas.microsoft.com/office/drawing/2014/main" id="{B43F4D69-E74F-2E4F-B5F1-FC2DC234F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04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1" name="Line 21">
            <a:extLst>
              <a:ext uri="{FF2B5EF4-FFF2-40B4-BE49-F238E27FC236}">
                <a16:creationId xmlns:a16="http://schemas.microsoft.com/office/drawing/2014/main" id="{DB9B1FCE-A986-A04E-AD6D-49F6C3667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475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2" name="Line 22">
            <a:extLst>
              <a:ext uri="{FF2B5EF4-FFF2-40B4-BE49-F238E27FC236}">
                <a16:creationId xmlns:a16="http://schemas.microsoft.com/office/drawing/2014/main" id="{E9489EAB-8049-CD41-8F18-9C79DC5569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000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3" name="Line 23">
            <a:extLst>
              <a:ext uri="{FF2B5EF4-FFF2-40B4-BE49-F238E27FC236}">
                <a16:creationId xmlns:a16="http://schemas.microsoft.com/office/drawing/2014/main" id="{905D5C88-3340-A246-9E8A-197CF9D0F8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430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4" name="Line 24">
            <a:extLst>
              <a:ext uri="{FF2B5EF4-FFF2-40B4-BE49-F238E27FC236}">
                <a16:creationId xmlns:a16="http://schemas.microsoft.com/office/drawing/2014/main" id="{F9C98D6C-E531-114A-8563-6BE0368F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860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5" name="Line 25">
            <a:extLst>
              <a:ext uri="{FF2B5EF4-FFF2-40B4-BE49-F238E27FC236}">
                <a16:creationId xmlns:a16="http://schemas.microsoft.com/office/drawing/2014/main" id="{EBCCB31B-B756-7D4B-B931-9EE9885C68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290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6" name="Line 26">
            <a:extLst>
              <a:ext uri="{FF2B5EF4-FFF2-40B4-BE49-F238E27FC236}">
                <a16:creationId xmlns:a16="http://schemas.microsoft.com/office/drawing/2014/main" id="{98232ACB-FEBF-114D-99D7-193D94C4E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200" y="378777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7" name="Line 27">
            <a:extLst>
              <a:ext uri="{FF2B5EF4-FFF2-40B4-BE49-F238E27FC236}">
                <a16:creationId xmlns:a16="http://schemas.microsoft.com/office/drawing/2014/main" id="{ADE895B8-CA18-B44B-B290-679E851237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2450" y="376872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8" name="Line 28">
            <a:extLst>
              <a:ext uri="{FF2B5EF4-FFF2-40B4-BE49-F238E27FC236}">
                <a16:creationId xmlns:a16="http://schemas.microsoft.com/office/drawing/2014/main" id="{DBCBF3C6-8879-D64A-9875-7DCD18C03B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6750" y="376872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19" name="Line 29">
            <a:extLst>
              <a:ext uri="{FF2B5EF4-FFF2-40B4-BE49-F238E27FC236}">
                <a16:creationId xmlns:a16="http://schemas.microsoft.com/office/drawing/2014/main" id="{7F85C613-C19A-CF4D-9BD2-FC160DFA22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1050" y="376872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20" name="Line 30">
            <a:extLst>
              <a:ext uri="{FF2B5EF4-FFF2-40B4-BE49-F238E27FC236}">
                <a16:creationId xmlns:a16="http://schemas.microsoft.com/office/drawing/2014/main" id="{A34FB498-0ED5-C040-AD35-FA500BEA9F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5350" y="376872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21" name="Line 31">
            <a:extLst>
              <a:ext uri="{FF2B5EF4-FFF2-40B4-BE49-F238E27FC236}">
                <a16:creationId xmlns:a16="http://schemas.microsoft.com/office/drawing/2014/main" id="{966AB609-1D41-744A-B328-331902ED6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9650" y="3768725"/>
            <a:ext cx="146050" cy="14605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22" name="Line 32">
            <a:extLst>
              <a:ext uri="{FF2B5EF4-FFF2-40B4-BE49-F238E27FC236}">
                <a16:creationId xmlns:a16="http://schemas.microsoft.com/office/drawing/2014/main" id="{D72361E9-B65D-E34C-AE85-915929277A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6650" y="3138488"/>
            <a:ext cx="968375" cy="63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12323" name="Text Box 34">
            <a:extLst>
              <a:ext uri="{FF2B5EF4-FFF2-40B4-BE49-F238E27FC236}">
                <a16:creationId xmlns:a16="http://schemas.microsoft.com/office/drawing/2014/main" id="{792829D3-4FC2-2D43-ADAC-C600D3AC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3335338"/>
            <a:ext cx="728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FF3300"/>
                </a:solidFill>
                <a:sym typeface="Symbol" pitchFamily="2" charset="2"/>
              </a:rPr>
              <a:t>Liquid</a:t>
            </a:r>
            <a:endParaRPr lang="it-IT" altLang="en-US" sz="1400">
              <a:solidFill>
                <a:srgbClr val="FF3300"/>
              </a:solidFill>
            </a:endParaRPr>
          </a:p>
        </p:txBody>
      </p:sp>
      <p:sp>
        <p:nvSpPr>
          <p:cNvPr id="12324" name="Text Box 35">
            <a:extLst>
              <a:ext uri="{FF2B5EF4-FFF2-40B4-BE49-F238E27FC236}">
                <a16:creationId xmlns:a16="http://schemas.microsoft.com/office/drawing/2014/main" id="{1D7B46DB-BE9B-A54B-B07B-BB19B6F0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3232150"/>
            <a:ext cx="166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 b="0">
                <a:solidFill>
                  <a:srgbClr val="FF3300"/>
                </a:solidFill>
                <a:sym typeface="Symbol" pitchFamily="2" charset="2"/>
              </a:rPr>
              <a:t> = contact angle</a:t>
            </a:r>
            <a:endParaRPr lang="it-IT" altLang="en-US" sz="1400" b="0">
              <a:solidFill>
                <a:srgbClr val="FF3300"/>
              </a:solidFill>
            </a:endParaRPr>
          </a:p>
        </p:txBody>
      </p:sp>
      <p:sp>
        <p:nvSpPr>
          <p:cNvPr id="12325" name="Text Box 36">
            <a:extLst>
              <a:ext uri="{FF2B5EF4-FFF2-40B4-BE49-F238E27FC236}">
                <a16:creationId xmlns:a16="http://schemas.microsoft.com/office/drawing/2014/main" id="{0F3E1391-EECE-F844-9293-68409D16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7000"/>
            <a:ext cx="13096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FF3300"/>
                </a:solidFill>
                <a:sym typeface="Symbol" pitchFamily="2" charset="2"/>
              </a:rPr>
              <a:t>Solid surface</a:t>
            </a:r>
            <a:endParaRPr lang="it-IT" altLang="en-US" sz="1400">
              <a:solidFill>
                <a:srgbClr val="FF3300"/>
              </a:solidFill>
            </a:endParaRPr>
          </a:p>
        </p:txBody>
      </p:sp>
      <p:sp>
        <p:nvSpPr>
          <p:cNvPr id="12326" name="Text Box 37">
            <a:extLst>
              <a:ext uri="{FF2B5EF4-FFF2-40B4-BE49-F238E27FC236}">
                <a16:creationId xmlns:a16="http://schemas.microsoft.com/office/drawing/2014/main" id="{D7443E93-B8DB-9745-AC42-C7908891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2638425"/>
            <a:ext cx="28876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008000"/>
                </a:solidFill>
                <a:sym typeface="Symbol" pitchFamily="2" charset="2"/>
              </a:rPr>
              <a:t></a:t>
            </a:r>
            <a:r>
              <a:rPr lang="it-IT" altLang="en-US" sz="1400" baseline="-25000">
                <a:solidFill>
                  <a:srgbClr val="008000"/>
                </a:solidFill>
                <a:sym typeface="Symbol" pitchFamily="2" charset="2"/>
              </a:rPr>
              <a:t>S</a:t>
            </a:r>
            <a:r>
              <a:rPr lang="it-IT" altLang="en-US" sz="1400">
                <a:solidFill>
                  <a:srgbClr val="008000"/>
                </a:solidFill>
                <a:sym typeface="Symbol" pitchFamily="2" charset="2"/>
              </a:rPr>
              <a:t> = surface energy of solid</a:t>
            </a:r>
            <a:endParaRPr lang="it-IT" altLang="en-US" sz="1400">
              <a:solidFill>
                <a:srgbClr val="008000"/>
              </a:solidFill>
            </a:endParaRPr>
          </a:p>
        </p:txBody>
      </p:sp>
      <p:sp>
        <p:nvSpPr>
          <p:cNvPr id="12327" name="Text Box 38">
            <a:extLst>
              <a:ext uri="{FF2B5EF4-FFF2-40B4-BE49-F238E27FC236}">
                <a16:creationId xmlns:a16="http://schemas.microsoft.com/office/drawing/2014/main" id="{94C6A965-D076-4542-9854-A5E3EED0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298700"/>
            <a:ext cx="2887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400">
                <a:solidFill>
                  <a:srgbClr val="008000"/>
                </a:solidFill>
                <a:sym typeface="Symbol" pitchFamily="2" charset="2"/>
              </a:rPr>
              <a:t></a:t>
            </a:r>
            <a:r>
              <a:rPr lang="it-IT" altLang="en-US" sz="1400" baseline="-25000">
                <a:solidFill>
                  <a:srgbClr val="008000"/>
                </a:solidFill>
                <a:sym typeface="Symbol" pitchFamily="2" charset="2"/>
              </a:rPr>
              <a:t>L</a:t>
            </a:r>
            <a:r>
              <a:rPr lang="it-IT" altLang="en-US" sz="1400">
                <a:solidFill>
                  <a:srgbClr val="008000"/>
                </a:solidFill>
                <a:sym typeface="Symbol" pitchFamily="2" charset="2"/>
              </a:rPr>
              <a:t> = surface tension liquid</a:t>
            </a:r>
            <a:endParaRPr lang="it-IT" altLang="en-US" sz="1400">
              <a:solidFill>
                <a:srgbClr val="008000"/>
              </a:solidFill>
            </a:endParaRPr>
          </a:p>
        </p:txBody>
      </p:sp>
      <p:sp>
        <p:nvSpPr>
          <p:cNvPr id="12328" name="Text Box 39">
            <a:extLst>
              <a:ext uri="{FF2B5EF4-FFF2-40B4-BE49-F238E27FC236}">
                <a16:creationId xmlns:a16="http://schemas.microsoft.com/office/drawing/2014/main" id="{78E8EF36-71EE-0B46-9E41-661FF85C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357688"/>
            <a:ext cx="3838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38100" rIns="76200" bIns="38100"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600">
                <a:solidFill>
                  <a:srgbClr val="008000"/>
                </a:solidFill>
                <a:sym typeface="Symbol" pitchFamily="2" charset="2"/>
              </a:rPr>
              <a:t>Liquid wets completely solid if </a:t>
            </a:r>
            <a:r>
              <a:rPr lang="it-IT" altLang="en-US" sz="1600" baseline="-25000">
                <a:solidFill>
                  <a:srgbClr val="008000"/>
                </a:solidFill>
                <a:sym typeface="Symbol" pitchFamily="2" charset="2"/>
              </a:rPr>
              <a:t>L</a:t>
            </a:r>
            <a:r>
              <a:rPr lang="it-IT" altLang="en-US" sz="1600">
                <a:solidFill>
                  <a:srgbClr val="008000"/>
                </a:solidFill>
                <a:sym typeface="Symbol" pitchFamily="2" charset="2"/>
              </a:rPr>
              <a:t>  &lt; </a:t>
            </a:r>
            <a:r>
              <a:rPr lang="it-IT" altLang="en-US" sz="1600" baseline="-25000">
                <a:solidFill>
                  <a:srgbClr val="008000"/>
                </a:solidFill>
                <a:sym typeface="Symbol" pitchFamily="2" charset="2"/>
              </a:rPr>
              <a:t>S</a:t>
            </a:r>
          </a:p>
        </p:txBody>
      </p:sp>
      <p:sp>
        <p:nvSpPr>
          <p:cNvPr id="12329" name="Rectangle 40">
            <a:extLst>
              <a:ext uri="{FF2B5EF4-FFF2-40B4-BE49-F238E27FC236}">
                <a16:creationId xmlns:a16="http://schemas.microsoft.com/office/drawing/2014/main" id="{958AD208-B20A-544D-8F06-757FFC20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316163"/>
            <a:ext cx="4791075" cy="2474912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200" tIns="38100" rIns="76200" bIns="38100" anchor="ctr"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30" name="Line 32">
            <a:extLst>
              <a:ext uri="{FF2B5EF4-FFF2-40B4-BE49-F238E27FC236}">
                <a16:creationId xmlns:a16="http://schemas.microsoft.com/office/drawing/2014/main" id="{A9219732-250F-5A47-8BF5-D2F93E7ABE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1350" y="3770313"/>
            <a:ext cx="4921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200" tIns="38100" rIns="76200" bIns="38100"/>
          <a:lstStyle/>
          <a:p>
            <a:endParaRPr lang="en-US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0A423D4-EA5A-4102-BF89-3DEA42C0CB1B}"/>
              </a:ext>
            </a:extLst>
          </p:cNvPr>
          <p:cNvSpPr/>
          <p:nvPr/>
        </p:nvSpPr>
        <p:spPr bwMode="auto">
          <a:xfrm rot="17123204">
            <a:off x="6072188" y="3633787"/>
            <a:ext cx="427038" cy="315913"/>
          </a:xfrm>
          <a:prstGeom prst="arc">
            <a:avLst>
              <a:gd name="adj1" fmla="val 15790343"/>
              <a:gd name="adj2" fmla="val 1654171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76200" tIns="38100" rIns="76200" bIns="38100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332" name="TextBox 2">
            <a:extLst>
              <a:ext uri="{FF2B5EF4-FFF2-40B4-BE49-F238E27FC236}">
                <a16:creationId xmlns:a16="http://schemas.microsoft.com/office/drawing/2014/main" id="{EBD8E356-5526-D646-866B-38E55021C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3517900"/>
            <a:ext cx="280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0">
                <a:solidFill>
                  <a:srgbClr val="FF3300"/>
                </a:solidFill>
                <a:sym typeface="Symbol" pitchFamily="2" charset="2"/>
              </a:rPr>
              <a:t></a:t>
            </a:r>
            <a:endParaRPr lang="en-US" altLang="en-US" sz="12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D3598748-33FA-BA4D-8C33-DF61A2BD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819400"/>
            <a:ext cx="31670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B0E908DB-F412-1C4D-95B0-A38514B8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7047" b="38869"/>
          <a:stretch>
            <a:fillRect/>
          </a:stretch>
        </p:blipFill>
        <p:spPr bwMode="auto">
          <a:xfrm>
            <a:off x="1266825" y="2819400"/>
            <a:ext cx="31686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D163AD-689D-4283-9095-3897D4B4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763713" cy="490537"/>
          </a:xfrm>
          <a:prstGeom prst="rect">
            <a:avLst/>
          </a:prstGeom>
          <a:blipFill dpi="0" rotWithShape="1">
            <a:blip r:embed="rId4">
              <a:alphaModFix amt="3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0602B-334B-4FDE-AD9E-AF1D6F0C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4802188"/>
            <a:ext cx="750887" cy="912812"/>
          </a:xfrm>
          <a:prstGeom prst="rect">
            <a:avLst/>
          </a:prstGeom>
          <a:blipFill dpi="0" rotWithShape="1">
            <a:blip r:embed="rId5">
              <a:alphaModFix amt="63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 sz="158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CF5A765C-CB92-8747-8F7B-1DC526C9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0"/>
            <a:ext cx="2312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07" tIns="36503" rIns="73007" bIns="36503" anchor="ctr"/>
          <a:lstStyle>
            <a:lvl1pPr defTabSz="736600">
              <a:spcBef>
                <a:spcPct val="20000"/>
              </a:spcBef>
              <a:buClr>
                <a:srgbClr val="FF0000"/>
              </a:buClr>
              <a:buChar char="&gt;"/>
              <a:defRPr sz="2000"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736600">
              <a:spcBef>
                <a:spcPct val="20000"/>
              </a:spcBef>
              <a:buClr>
                <a:srgbClr val="FF0000"/>
              </a:buClr>
              <a:buChar char="&gt;"/>
              <a:defRPr b="1">
                <a:solidFill>
                  <a:srgbClr val="006BD6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 defTabSz="736600">
              <a:spcBef>
                <a:spcPct val="20000"/>
              </a:spcBef>
              <a:buClr>
                <a:srgbClr val="FF0000"/>
              </a:buClr>
              <a:buChar char="&gt;"/>
              <a:defRPr sz="1600">
                <a:solidFill>
                  <a:srgbClr val="007AF4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 defTabSz="736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736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700">
                <a:solidFill>
                  <a:srgbClr val="0033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3M</a:t>
            </a:r>
            <a:r>
              <a:rPr lang="en-US" alt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®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Kit Test</a:t>
            </a:r>
          </a:p>
        </p:txBody>
      </p:sp>
      <p:sp>
        <p:nvSpPr>
          <p:cNvPr id="13319" name="Text Box 5">
            <a:extLst>
              <a:ext uri="{FF2B5EF4-FFF2-40B4-BE49-F238E27FC236}">
                <a16:creationId xmlns:a16="http://schemas.microsoft.com/office/drawing/2014/main" id="{768DF6B4-F2EB-C847-8335-FA3E6293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4154488"/>
            <a:ext cx="971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en-US" sz="2000">
                <a:solidFill>
                  <a:srgbClr val="000000"/>
                </a:solidFill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13320" name="Text Box 6">
            <a:extLst>
              <a:ext uri="{FF2B5EF4-FFF2-40B4-BE49-F238E27FC236}">
                <a16:creationId xmlns:a16="http://schemas.microsoft.com/office/drawing/2014/main" id="{776EC04B-220A-004C-B4C0-E93EFBF8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154488"/>
            <a:ext cx="971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en-US" sz="2000">
                <a:solidFill>
                  <a:srgbClr val="000000"/>
                </a:solidFill>
                <a:cs typeface="Arial" panose="020B0604020202020204" pitchFamily="34" charset="0"/>
              </a:rPr>
              <a:t>PASS</a:t>
            </a:r>
          </a:p>
        </p:txBody>
      </p:sp>
      <p:pic>
        <p:nvPicPr>
          <p:cNvPr id="13321" name="Picture 6">
            <a:extLst>
              <a:ext uri="{FF2B5EF4-FFF2-40B4-BE49-F238E27FC236}">
                <a16:creationId xmlns:a16="http://schemas.microsoft.com/office/drawing/2014/main" id="{F48B41D0-BD3B-1047-8A6B-6DC0CBB80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835025"/>
            <a:ext cx="63357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E2A38209-6A36-AE44-85C6-2B655BBE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603500"/>
            <a:ext cx="5445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9E380C-4B6E-41D7-9B43-C7F51539F9A7}"/>
              </a:ext>
            </a:extLst>
          </p:cNvPr>
          <p:cNvSpPr txBox="1"/>
          <p:nvPr/>
        </p:nvSpPr>
        <p:spPr>
          <a:xfrm>
            <a:off x="1687513" y="3608388"/>
            <a:ext cx="36988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2C0B5-BE16-4C03-9E26-8FF6532DCBC5}"/>
              </a:ext>
            </a:extLst>
          </p:cNvPr>
          <p:cNvSpPr txBox="1"/>
          <p:nvPr/>
        </p:nvSpPr>
        <p:spPr>
          <a:xfrm>
            <a:off x="2476500" y="3608388"/>
            <a:ext cx="3698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637F6-98FF-4E98-B3BD-167FF5CD0317}"/>
              </a:ext>
            </a:extLst>
          </p:cNvPr>
          <p:cNvSpPr txBox="1"/>
          <p:nvPr/>
        </p:nvSpPr>
        <p:spPr>
          <a:xfrm>
            <a:off x="3227388" y="3608388"/>
            <a:ext cx="36988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6CF54-6989-4A1E-9C7A-37E96CE2EE4F}"/>
              </a:ext>
            </a:extLst>
          </p:cNvPr>
          <p:cNvSpPr txBox="1"/>
          <p:nvPr/>
        </p:nvSpPr>
        <p:spPr>
          <a:xfrm>
            <a:off x="3873500" y="3608388"/>
            <a:ext cx="3698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5A2944-EF7A-406E-9E4C-8844C431F30A}"/>
              </a:ext>
            </a:extLst>
          </p:cNvPr>
          <p:cNvSpPr txBox="1"/>
          <p:nvPr/>
        </p:nvSpPr>
        <p:spPr>
          <a:xfrm>
            <a:off x="4494213" y="3625850"/>
            <a:ext cx="36988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1773A-1CCB-48E6-AD92-46D238EF78EE}"/>
              </a:ext>
            </a:extLst>
          </p:cNvPr>
          <p:cNvSpPr txBox="1"/>
          <p:nvPr/>
        </p:nvSpPr>
        <p:spPr>
          <a:xfrm>
            <a:off x="5272088" y="3625850"/>
            <a:ext cx="36988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C89677-9786-46C8-A231-6C023FA90C7F}"/>
              </a:ext>
            </a:extLst>
          </p:cNvPr>
          <p:cNvSpPr txBox="1"/>
          <p:nvPr/>
        </p:nvSpPr>
        <p:spPr>
          <a:xfrm>
            <a:off x="6083300" y="3609975"/>
            <a:ext cx="3698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380703-B47E-4AE3-B50B-221BCD607518}"/>
              </a:ext>
            </a:extLst>
          </p:cNvPr>
          <p:cNvSpPr txBox="1"/>
          <p:nvPr/>
        </p:nvSpPr>
        <p:spPr>
          <a:xfrm>
            <a:off x="6842125" y="3608388"/>
            <a:ext cx="3698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FF0000"/>
                </a:solidFill>
                <a:latin typeface="+mj-lt"/>
              </a:rPr>
              <a:t>#5</a:t>
            </a:r>
          </a:p>
        </p:txBody>
      </p:sp>
      <p:sp>
        <p:nvSpPr>
          <p:cNvPr id="13331" name="TextBox 12">
            <a:extLst>
              <a:ext uri="{FF2B5EF4-FFF2-40B4-BE49-F238E27FC236}">
                <a16:creationId xmlns:a16="http://schemas.microsoft.com/office/drawing/2014/main" id="{A7C551DC-4B14-1544-844B-F8133EABF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927600"/>
            <a:ext cx="5553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Passed #4, failed at #5. Kit Value =#4.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ntls">
  <a:themeElements>
    <a:clrScheme name="">
      <a:dk1>
        <a:srgbClr val="003399"/>
      </a:dk1>
      <a:lt1>
        <a:srgbClr val="FFFFFF"/>
      </a:lt1>
      <a:dk2>
        <a:srgbClr val="FF6600"/>
      </a:dk2>
      <a:lt2>
        <a:srgbClr val="C0C0C0"/>
      </a:lt2>
      <a:accent1>
        <a:srgbClr val="CCE9F5"/>
      </a:accent1>
      <a:accent2>
        <a:srgbClr val="FF9900"/>
      </a:accent2>
      <a:accent3>
        <a:srgbClr val="FFFFFF"/>
      </a:accent3>
      <a:accent4>
        <a:srgbClr val="002A82"/>
      </a:accent4>
      <a:accent5>
        <a:srgbClr val="E2F2F9"/>
      </a:accent5>
      <a:accent6>
        <a:srgbClr val="E78A00"/>
      </a:accent6>
      <a:hlink>
        <a:srgbClr val="0091CA"/>
      </a:hlink>
      <a:folHlink>
        <a:srgbClr val="FFCC00"/>
      </a:folHlink>
    </a:clrScheme>
    <a:fontScheme name="intl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9F5"/>
        </a:solidFill>
        <a:ln w="127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38100" rIns="76200" bIns="381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>
            <a:ln>
              <a:noFill/>
            </a:ln>
            <a:solidFill>
              <a:srgbClr val="003399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9F5"/>
        </a:solidFill>
        <a:ln w="127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38100" rIns="76200" bIns="381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>
            <a:ln>
              <a:noFill/>
            </a:ln>
            <a:solidFill>
              <a:srgbClr val="003399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nt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9F5"/>
        </a:solidFill>
        <a:ln w="127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38100" rIns="76200" bIns="381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>
            <a:ln>
              <a:noFill/>
            </a:ln>
            <a:solidFill>
              <a:srgbClr val="003399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9F5"/>
        </a:solidFill>
        <a:ln w="127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38100" rIns="76200" bIns="381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1" i="0" u="none" strike="noStrike" cap="none" normalizeH="0" baseline="0">
            <a:ln>
              <a:noFill/>
            </a:ln>
            <a:solidFill>
              <a:srgbClr val="003399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1472342165</TotalTime>
  <Pages>32</Pages>
  <Words>1475</Words>
  <Application>Microsoft Macintosh PowerPoint</Application>
  <PresentationFormat>Custom</PresentationFormat>
  <Paragraphs>222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MS PGothic</vt:lpstr>
      <vt:lpstr>Times New Roman</vt:lpstr>
      <vt:lpstr>Garamond</vt:lpstr>
      <vt:lpstr>Symbol</vt:lpstr>
      <vt:lpstr>intls</vt:lpstr>
      <vt:lpstr>Custom Design</vt:lpstr>
      <vt:lpstr>Microsoft Word 97 - 2003 Document</vt:lpstr>
      <vt:lpstr>Documento di Microsoft Word</vt:lpstr>
      <vt:lpstr>Microsoft Word Document</vt:lpstr>
      <vt:lpstr>Oil and Grease Resistance Test Methods  SNP Inc.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FFA Alternative to Kit Test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1997 PRELIMINARY RESULTS</dc:title>
  <dc:subject>LRT</dc:subject>
  <dc:creator>Lydia Richart</dc:creator>
  <cp:keywords/>
  <dc:description/>
  <cp:lastModifiedBy>Colin Quaste</cp:lastModifiedBy>
  <cp:revision>1423</cp:revision>
  <cp:lastPrinted>2002-07-19T11:10:43Z</cp:lastPrinted>
  <dcterms:created xsi:type="dcterms:W3CDTF">1998-03-05T14:41:30Z</dcterms:created>
  <dcterms:modified xsi:type="dcterms:W3CDTF">2021-04-28T15:27:27Z</dcterms:modified>
</cp:coreProperties>
</file>