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3" r:id="rId2"/>
    <p:sldId id="303" r:id="rId3"/>
    <p:sldId id="304" r:id="rId4"/>
    <p:sldId id="306" r:id="rId5"/>
    <p:sldId id="307" r:id="rId6"/>
    <p:sldId id="305" r:id="rId7"/>
    <p:sldId id="308" r:id="rId8"/>
    <p:sldId id="309" r:id="rId9"/>
    <p:sldId id="3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706" autoAdjust="0"/>
  </p:normalViewPr>
  <p:slideViewPr>
    <p:cSldViewPr snapToGrid="0">
      <p:cViewPr varScale="1">
        <p:scale>
          <a:sx n="106" d="100"/>
          <a:sy n="106"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8D2AF-234F-4463-89D4-E913AE22E5CD}"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335BD-2795-4671-8315-79E31BDCB524}" type="slidenum">
              <a:rPr lang="en-US" smtClean="0"/>
              <a:t>‹#›</a:t>
            </a:fld>
            <a:endParaRPr lang="en-US"/>
          </a:p>
        </p:txBody>
      </p:sp>
    </p:spTree>
    <p:extLst>
      <p:ext uri="{BB962C8B-B14F-4D97-AF65-F5344CB8AC3E}">
        <p14:creationId xmlns:p14="http://schemas.microsoft.com/office/powerpoint/2010/main" val="278832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t>Individual market segments will utilize different coating/substrate materials to meet the specific requirements for the intended end-use. Differences in substrate composition (i.e., paper, paperboard, plastic, and non-</a:t>
            </a:r>
            <a:r>
              <a:rPr lang="en-US" altLang="en-US" sz="1200" b="1" dirty="0" err="1"/>
              <a:t>wovens</a:t>
            </a:r>
            <a:r>
              <a:rPr lang="en-US" altLang="en-US" sz="1200" b="1" dirty="0"/>
              <a:t>) require different coating methods and materials. These difference between the process and product needs of each market are fully understood by SNP’s technical experts who work to help meet our customers specialty needs.</a:t>
            </a:r>
          </a:p>
          <a:p>
            <a:endParaRPr lang="en-US" dirty="0"/>
          </a:p>
        </p:txBody>
      </p:sp>
      <p:sp>
        <p:nvSpPr>
          <p:cNvPr id="4" name="Slide Number Placeholder 3"/>
          <p:cNvSpPr>
            <a:spLocks noGrp="1"/>
          </p:cNvSpPr>
          <p:nvPr>
            <p:ph type="sldNum" sz="quarter" idx="5"/>
          </p:nvPr>
        </p:nvSpPr>
        <p:spPr/>
        <p:txBody>
          <a:bodyPr/>
          <a:lstStyle/>
          <a:p>
            <a:fld id="{100335BD-2795-4671-8315-79E31BDCB524}" type="slidenum">
              <a:rPr lang="en-US" smtClean="0"/>
              <a:t>6</a:t>
            </a:fld>
            <a:endParaRPr lang="en-US"/>
          </a:p>
        </p:txBody>
      </p:sp>
    </p:spTree>
    <p:extLst>
      <p:ext uri="{BB962C8B-B14F-4D97-AF65-F5344CB8AC3E}">
        <p14:creationId xmlns:p14="http://schemas.microsoft.com/office/powerpoint/2010/main" val="272496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6376D6-D429-4A50-9D7B-0948E78E7C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F2E060-BA75-4E2D-AEAE-A5349E428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9D2AF3-AEC8-4B1E-BF3E-5AC2D5DFFA32}"/>
              </a:ext>
            </a:extLst>
          </p:cNvPr>
          <p:cNvSpPr>
            <a:spLocks noGrp="1" noChangeArrowheads="1"/>
          </p:cNvSpPr>
          <p:nvPr>
            <p:ph type="sldNum" sz="quarter" idx="12"/>
          </p:nvPr>
        </p:nvSpPr>
        <p:spPr>
          <a:ln/>
        </p:spPr>
        <p:txBody>
          <a:bodyPr/>
          <a:lstStyle>
            <a:lvl1pPr>
              <a:defRPr/>
            </a:lvl1pPr>
          </a:lstStyle>
          <a:p>
            <a:pPr>
              <a:defRPr/>
            </a:pPr>
            <a:fld id="{501A46A2-E4D8-4F9C-9F66-E1C28DB9D2CF}" type="slidenum">
              <a:rPr lang="en-US" altLang="en-US"/>
              <a:pPr>
                <a:defRPr/>
              </a:pPr>
              <a:t>‹#›</a:t>
            </a:fld>
            <a:endParaRPr lang="en-US" altLang="en-US"/>
          </a:p>
        </p:txBody>
      </p:sp>
    </p:spTree>
    <p:extLst>
      <p:ext uri="{BB962C8B-B14F-4D97-AF65-F5344CB8AC3E}">
        <p14:creationId xmlns:p14="http://schemas.microsoft.com/office/powerpoint/2010/main" val="226213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BA237C-F90D-4FC4-8BEE-7B29B09EBE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6E5EA6-DFD5-4D67-AF54-52E141C099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095B7D-C40B-43D3-A199-396A1F86F333}"/>
              </a:ext>
            </a:extLst>
          </p:cNvPr>
          <p:cNvSpPr>
            <a:spLocks noGrp="1" noChangeArrowheads="1"/>
          </p:cNvSpPr>
          <p:nvPr>
            <p:ph type="sldNum" sz="quarter" idx="12"/>
          </p:nvPr>
        </p:nvSpPr>
        <p:spPr>
          <a:ln/>
        </p:spPr>
        <p:txBody>
          <a:bodyPr/>
          <a:lstStyle>
            <a:lvl1pPr>
              <a:defRPr/>
            </a:lvl1pPr>
          </a:lstStyle>
          <a:p>
            <a:pPr>
              <a:defRPr/>
            </a:pPr>
            <a:fld id="{14CD0C81-9B9B-4FF4-8961-EA61D9AF6C44}" type="slidenum">
              <a:rPr lang="en-US" altLang="en-US"/>
              <a:pPr>
                <a:defRPr/>
              </a:pPr>
              <a:t>‹#›</a:t>
            </a:fld>
            <a:endParaRPr lang="en-US" altLang="en-US"/>
          </a:p>
        </p:txBody>
      </p:sp>
    </p:spTree>
    <p:extLst>
      <p:ext uri="{BB962C8B-B14F-4D97-AF65-F5344CB8AC3E}">
        <p14:creationId xmlns:p14="http://schemas.microsoft.com/office/powerpoint/2010/main" val="109843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008089-0C16-4307-B57E-BC8E25FDCB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FCBF89-CE22-406D-9110-5215FB8197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86F913-1584-4814-8DB1-28E6AAC60B0B}"/>
              </a:ext>
            </a:extLst>
          </p:cNvPr>
          <p:cNvSpPr>
            <a:spLocks noGrp="1" noChangeArrowheads="1"/>
          </p:cNvSpPr>
          <p:nvPr>
            <p:ph type="sldNum" sz="quarter" idx="12"/>
          </p:nvPr>
        </p:nvSpPr>
        <p:spPr>
          <a:ln/>
        </p:spPr>
        <p:txBody>
          <a:bodyPr/>
          <a:lstStyle>
            <a:lvl1pPr>
              <a:defRPr/>
            </a:lvl1pPr>
          </a:lstStyle>
          <a:p>
            <a:pPr>
              <a:defRPr/>
            </a:pPr>
            <a:fld id="{659A240C-2ECD-4668-B197-4E61629CF19E}" type="slidenum">
              <a:rPr lang="en-US" altLang="en-US"/>
              <a:pPr>
                <a:defRPr/>
              </a:pPr>
              <a:t>‹#›</a:t>
            </a:fld>
            <a:endParaRPr lang="en-US" altLang="en-US"/>
          </a:p>
        </p:txBody>
      </p:sp>
    </p:spTree>
    <p:extLst>
      <p:ext uri="{BB962C8B-B14F-4D97-AF65-F5344CB8AC3E}">
        <p14:creationId xmlns:p14="http://schemas.microsoft.com/office/powerpoint/2010/main" val="410527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03686A7E-B761-4BFC-8089-6287A65741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C2E157-E630-46AC-8CF6-90C9625FA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33A61C-4CBE-4F56-AD40-2D464A4AC801}"/>
              </a:ext>
            </a:extLst>
          </p:cNvPr>
          <p:cNvSpPr>
            <a:spLocks noGrp="1" noChangeArrowheads="1"/>
          </p:cNvSpPr>
          <p:nvPr>
            <p:ph type="sldNum" sz="quarter" idx="12"/>
          </p:nvPr>
        </p:nvSpPr>
        <p:spPr>
          <a:ln/>
        </p:spPr>
        <p:txBody>
          <a:bodyPr/>
          <a:lstStyle>
            <a:lvl1pPr>
              <a:defRPr/>
            </a:lvl1pPr>
          </a:lstStyle>
          <a:p>
            <a:pPr>
              <a:defRPr/>
            </a:pPr>
            <a:fld id="{4B513D81-64A6-4AD8-87BB-C5CB85118DE1}" type="slidenum">
              <a:rPr lang="en-US" altLang="en-US"/>
              <a:pPr>
                <a:defRPr/>
              </a:pPr>
              <a:t>‹#›</a:t>
            </a:fld>
            <a:endParaRPr lang="en-US" altLang="en-US"/>
          </a:p>
        </p:txBody>
      </p:sp>
    </p:spTree>
    <p:extLst>
      <p:ext uri="{BB962C8B-B14F-4D97-AF65-F5344CB8AC3E}">
        <p14:creationId xmlns:p14="http://schemas.microsoft.com/office/powerpoint/2010/main" val="13581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26760A-4F95-446C-BEBF-49C8E6370C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58E237-353D-4B5F-9F82-B75D9E977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0E8104-51A6-4A47-BFFA-47D233EA4A1D}"/>
              </a:ext>
            </a:extLst>
          </p:cNvPr>
          <p:cNvSpPr>
            <a:spLocks noGrp="1" noChangeArrowheads="1"/>
          </p:cNvSpPr>
          <p:nvPr>
            <p:ph type="sldNum" sz="quarter" idx="12"/>
          </p:nvPr>
        </p:nvSpPr>
        <p:spPr>
          <a:ln/>
        </p:spPr>
        <p:txBody>
          <a:bodyPr/>
          <a:lstStyle>
            <a:lvl1pPr>
              <a:defRPr/>
            </a:lvl1pPr>
          </a:lstStyle>
          <a:p>
            <a:pPr>
              <a:defRPr/>
            </a:pPr>
            <a:fld id="{AEFDCB99-E344-4536-9A54-CE2BECE1D25A}" type="slidenum">
              <a:rPr lang="en-US" altLang="en-US"/>
              <a:pPr>
                <a:defRPr/>
              </a:pPr>
              <a:t>‹#›</a:t>
            </a:fld>
            <a:endParaRPr lang="en-US" altLang="en-US"/>
          </a:p>
        </p:txBody>
      </p:sp>
    </p:spTree>
    <p:extLst>
      <p:ext uri="{BB962C8B-B14F-4D97-AF65-F5344CB8AC3E}">
        <p14:creationId xmlns:p14="http://schemas.microsoft.com/office/powerpoint/2010/main" val="226736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C824368-4DD3-4756-9A1E-1FB0F4A61D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8E2B82-4C96-424A-9A91-3F3AE4E01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F9A5FA-0E49-4FF3-B436-288FF2840D7D}"/>
              </a:ext>
            </a:extLst>
          </p:cNvPr>
          <p:cNvSpPr>
            <a:spLocks noGrp="1" noChangeArrowheads="1"/>
          </p:cNvSpPr>
          <p:nvPr>
            <p:ph type="sldNum" sz="quarter" idx="12"/>
          </p:nvPr>
        </p:nvSpPr>
        <p:spPr>
          <a:ln/>
        </p:spPr>
        <p:txBody>
          <a:bodyPr/>
          <a:lstStyle>
            <a:lvl1pPr>
              <a:defRPr/>
            </a:lvl1pPr>
          </a:lstStyle>
          <a:p>
            <a:pPr>
              <a:defRPr/>
            </a:pPr>
            <a:fld id="{3DCA0E8A-7BAD-468A-89E0-0373006CAC27}" type="slidenum">
              <a:rPr lang="en-US" altLang="en-US"/>
              <a:pPr>
                <a:defRPr/>
              </a:pPr>
              <a:t>‹#›</a:t>
            </a:fld>
            <a:endParaRPr lang="en-US" altLang="en-US"/>
          </a:p>
        </p:txBody>
      </p:sp>
    </p:spTree>
    <p:extLst>
      <p:ext uri="{BB962C8B-B14F-4D97-AF65-F5344CB8AC3E}">
        <p14:creationId xmlns:p14="http://schemas.microsoft.com/office/powerpoint/2010/main" val="33140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E8C672-BCA6-4E76-A110-90DA79C5C8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94412-E5E1-479E-BAA0-1B13A78C8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0047A6-CBCD-4235-8BB7-DD3C4696FA76}"/>
              </a:ext>
            </a:extLst>
          </p:cNvPr>
          <p:cNvSpPr>
            <a:spLocks noGrp="1" noChangeArrowheads="1"/>
          </p:cNvSpPr>
          <p:nvPr>
            <p:ph type="sldNum" sz="quarter" idx="12"/>
          </p:nvPr>
        </p:nvSpPr>
        <p:spPr>
          <a:ln/>
        </p:spPr>
        <p:txBody>
          <a:bodyPr/>
          <a:lstStyle>
            <a:lvl1pPr>
              <a:defRPr/>
            </a:lvl1pPr>
          </a:lstStyle>
          <a:p>
            <a:pPr>
              <a:defRPr/>
            </a:pPr>
            <a:fld id="{FD57188F-E037-4E2F-8F19-D2820A9BD64B}" type="slidenum">
              <a:rPr lang="en-US" altLang="en-US"/>
              <a:pPr>
                <a:defRPr/>
              </a:pPr>
              <a:t>‹#›</a:t>
            </a:fld>
            <a:endParaRPr lang="en-US" altLang="en-US"/>
          </a:p>
        </p:txBody>
      </p:sp>
    </p:spTree>
    <p:extLst>
      <p:ext uri="{BB962C8B-B14F-4D97-AF65-F5344CB8AC3E}">
        <p14:creationId xmlns:p14="http://schemas.microsoft.com/office/powerpoint/2010/main" val="125354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5B4304-25A3-40EF-968D-AF916728F2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E33CF16-5C91-46F8-AC95-B3BD42F442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DF0001-9E42-49D7-AFF8-ACA83AB8B8F9}"/>
              </a:ext>
            </a:extLst>
          </p:cNvPr>
          <p:cNvSpPr>
            <a:spLocks noGrp="1" noChangeArrowheads="1"/>
          </p:cNvSpPr>
          <p:nvPr>
            <p:ph type="sldNum" sz="quarter" idx="12"/>
          </p:nvPr>
        </p:nvSpPr>
        <p:spPr>
          <a:ln/>
        </p:spPr>
        <p:txBody>
          <a:bodyPr/>
          <a:lstStyle>
            <a:lvl1pPr>
              <a:defRPr/>
            </a:lvl1pPr>
          </a:lstStyle>
          <a:p>
            <a:pPr>
              <a:defRPr/>
            </a:pPr>
            <a:fld id="{C1E31941-7491-4BF9-9C9F-D51872A705E4}" type="slidenum">
              <a:rPr lang="en-US" altLang="en-US"/>
              <a:pPr>
                <a:defRPr/>
              </a:pPr>
              <a:t>‹#›</a:t>
            </a:fld>
            <a:endParaRPr lang="en-US" altLang="en-US"/>
          </a:p>
        </p:txBody>
      </p:sp>
    </p:spTree>
    <p:extLst>
      <p:ext uri="{BB962C8B-B14F-4D97-AF65-F5344CB8AC3E}">
        <p14:creationId xmlns:p14="http://schemas.microsoft.com/office/powerpoint/2010/main" val="360657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57FAF8-A942-47A0-9203-1BA05FF668D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37B8E9-D08A-4CF0-91BE-28B2A8910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59BA47-C5FA-489E-8819-E27E67C19BCB}"/>
              </a:ext>
            </a:extLst>
          </p:cNvPr>
          <p:cNvSpPr>
            <a:spLocks noGrp="1" noChangeArrowheads="1"/>
          </p:cNvSpPr>
          <p:nvPr>
            <p:ph type="sldNum" sz="quarter" idx="12"/>
          </p:nvPr>
        </p:nvSpPr>
        <p:spPr>
          <a:ln/>
        </p:spPr>
        <p:txBody>
          <a:bodyPr/>
          <a:lstStyle>
            <a:lvl1pPr>
              <a:defRPr/>
            </a:lvl1pPr>
          </a:lstStyle>
          <a:p>
            <a:pPr>
              <a:defRPr/>
            </a:pPr>
            <a:fld id="{8401FE91-2836-4929-824C-4F8E0927613C}" type="slidenum">
              <a:rPr lang="en-US" altLang="en-US"/>
              <a:pPr>
                <a:defRPr/>
              </a:pPr>
              <a:t>‹#›</a:t>
            </a:fld>
            <a:endParaRPr lang="en-US" altLang="en-US"/>
          </a:p>
        </p:txBody>
      </p:sp>
    </p:spTree>
    <p:extLst>
      <p:ext uri="{BB962C8B-B14F-4D97-AF65-F5344CB8AC3E}">
        <p14:creationId xmlns:p14="http://schemas.microsoft.com/office/powerpoint/2010/main" val="313064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861E1C-C3AC-43C3-99E5-727968AD78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B915F1-C76F-4807-89D8-AC0640110D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63FC24F-129F-44CB-AEB2-CD05E36C1E31}"/>
              </a:ext>
            </a:extLst>
          </p:cNvPr>
          <p:cNvSpPr>
            <a:spLocks noGrp="1" noChangeArrowheads="1"/>
          </p:cNvSpPr>
          <p:nvPr>
            <p:ph type="sldNum" sz="quarter" idx="12"/>
          </p:nvPr>
        </p:nvSpPr>
        <p:spPr>
          <a:ln/>
        </p:spPr>
        <p:txBody>
          <a:bodyPr/>
          <a:lstStyle>
            <a:lvl1pPr>
              <a:defRPr/>
            </a:lvl1pPr>
          </a:lstStyle>
          <a:p>
            <a:pPr>
              <a:defRPr/>
            </a:pPr>
            <a:fld id="{9A928987-0C38-4BD8-ABAA-ADB49E18701B}" type="slidenum">
              <a:rPr lang="en-US" altLang="en-US"/>
              <a:pPr>
                <a:defRPr/>
              </a:pPr>
              <a:t>‹#›</a:t>
            </a:fld>
            <a:endParaRPr lang="en-US" altLang="en-US"/>
          </a:p>
        </p:txBody>
      </p:sp>
    </p:spTree>
    <p:extLst>
      <p:ext uri="{BB962C8B-B14F-4D97-AF65-F5344CB8AC3E}">
        <p14:creationId xmlns:p14="http://schemas.microsoft.com/office/powerpoint/2010/main" val="394750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78D087-00BE-4171-BC8B-F73D1DC7DC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F03422-AEB3-44D3-AA8A-9686F8BC26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D61715-C3CC-4D85-AFB5-C5B68AB7444F}"/>
              </a:ext>
            </a:extLst>
          </p:cNvPr>
          <p:cNvSpPr>
            <a:spLocks noGrp="1" noChangeArrowheads="1"/>
          </p:cNvSpPr>
          <p:nvPr>
            <p:ph type="sldNum" sz="quarter" idx="12"/>
          </p:nvPr>
        </p:nvSpPr>
        <p:spPr>
          <a:ln/>
        </p:spPr>
        <p:txBody>
          <a:bodyPr/>
          <a:lstStyle>
            <a:lvl1pPr>
              <a:defRPr/>
            </a:lvl1pPr>
          </a:lstStyle>
          <a:p>
            <a:pPr>
              <a:defRPr/>
            </a:pPr>
            <a:fld id="{2F8C1842-F747-4AA2-AC3E-05884EE8264A}" type="slidenum">
              <a:rPr lang="en-US" altLang="en-US"/>
              <a:pPr>
                <a:defRPr/>
              </a:pPr>
              <a:t>‹#›</a:t>
            </a:fld>
            <a:endParaRPr lang="en-US" altLang="en-US"/>
          </a:p>
        </p:txBody>
      </p:sp>
    </p:spTree>
    <p:extLst>
      <p:ext uri="{BB962C8B-B14F-4D97-AF65-F5344CB8AC3E}">
        <p14:creationId xmlns:p14="http://schemas.microsoft.com/office/powerpoint/2010/main" val="226885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83C312-77BF-45ED-85BB-DB9563B5CB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758E39-B8C3-42E5-999A-CFAD25DC0F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36DBB1-53E3-40B9-9140-E0CC41DC2D61}"/>
              </a:ext>
            </a:extLst>
          </p:cNvPr>
          <p:cNvSpPr>
            <a:spLocks noGrp="1" noChangeArrowheads="1"/>
          </p:cNvSpPr>
          <p:nvPr>
            <p:ph type="sldNum" sz="quarter" idx="12"/>
          </p:nvPr>
        </p:nvSpPr>
        <p:spPr>
          <a:ln/>
        </p:spPr>
        <p:txBody>
          <a:bodyPr/>
          <a:lstStyle>
            <a:lvl1pPr>
              <a:defRPr/>
            </a:lvl1pPr>
          </a:lstStyle>
          <a:p>
            <a:pPr>
              <a:defRPr/>
            </a:pPr>
            <a:fld id="{FEEF44CA-46E4-44AD-9749-A9C69A3D14C1}" type="slidenum">
              <a:rPr lang="en-US" altLang="en-US"/>
              <a:pPr>
                <a:defRPr/>
              </a:pPr>
              <a:t>‹#›</a:t>
            </a:fld>
            <a:endParaRPr lang="en-US" altLang="en-US"/>
          </a:p>
        </p:txBody>
      </p:sp>
    </p:spTree>
    <p:extLst>
      <p:ext uri="{BB962C8B-B14F-4D97-AF65-F5344CB8AC3E}">
        <p14:creationId xmlns:p14="http://schemas.microsoft.com/office/powerpoint/2010/main" val="139647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50E030-FF4C-44A6-A03E-1305256AC358}"/>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BB51CC-3962-47E2-B8D1-CAA5D474578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EA74AA-8383-49F6-9AF1-8434D9D1AF45}"/>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400">
                <a:latin typeface="Times New Roman"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83FB5252-2A3C-4195-90D4-7B88C74BBA8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2BA3754F-E58A-468A-B208-74CBDE273F68}"/>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2E2680-F653-4C3C-86FD-0907CAADA8A5}" type="slidenum">
              <a:rPr lang="en-US" altLang="en-US"/>
              <a:pPr>
                <a:defRPr/>
              </a:pPr>
              <a:t>‹#›</a:t>
            </a:fld>
            <a:endParaRPr lang="en-US" altLang="en-US"/>
          </a:p>
        </p:txBody>
      </p:sp>
    </p:spTree>
    <p:extLst>
      <p:ext uri="{BB962C8B-B14F-4D97-AF65-F5344CB8AC3E}">
        <p14:creationId xmlns:p14="http://schemas.microsoft.com/office/powerpoint/2010/main" val="77276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2.jp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444750" y="2590800"/>
            <a:ext cx="7772400" cy="1143000"/>
          </a:xfrm>
        </p:spPr>
        <p:txBody>
          <a:bodyPr/>
          <a:lstStyle/>
          <a:p>
            <a:pPr eaLnBrk="1" hangingPunct="1">
              <a:defRPr/>
            </a:pPr>
            <a:r>
              <a:rPr lang="en-US" sz="3200" b="1" dirty="0">
                <a:ea typeface="+mj-ea"/>
                <a:cs typeface="+mj-cs"/>
              </a:rPr>
              <a:t>Hybrid </a:t>
            </a:r>
            <a:r>
              <a:rPr lang="en-US" altLang="en-US" sz="3200" b="1" dirty="0">
                <a:ea typeface="+mj-ea"/>
                <a:cs typeface="+mj-cs"/>
              </a:rPr>
              <a:t>Polysaccharides</a:t>
            </a:r>
            <a:br>
              <a:rPr lang="en-US" sz="3200" b="1" dirty="0">
                <a:ea typeface="+mj-ea"/>
                <a:cs typeface="+mj-cs"/>
              </a:rPr>
            </a:br>
            <a:r>
              <a:rPr lang="en-US" sz="3200" b="1" dirty="0">
                <a:ea typeface="+mj-ea"/>
                <a:cs typeface="+mj-cs"/>
              </a:rPr>
              <a:t>Application and Performance</a:t>
            </a:r>
          </a:p>
        </p:txBody>
      </p:sp>
      <p:sp>
        <p:nvSpPr>
          <p:cNvPr id="2053" name="TextBox 1">
            <a:extLst>
              <a:ext uri="{FF2B5EF4-FFF2-40B4-BE49-F238E27FC236}">
                <a16:creationId xmlns:a16="http://schemas.microsoft.com/office/drawing/2014/main" id="{6E789B80-C43A-4387-958E-398F83DDA54B}"/>
              </a:ext>
            </a:extLst>
          </p:cNvPr>
          <p:cNvSpPr txBox="1">
            <a:spLocks noChangeArrowheads="1"/>
          </p:cNvSpPr>
          <p:nvPr/>
        </p:nvSpPr>
        <p:spPr bwMode="auto">
          <a:xfrm>
            <a:off x="1752600" y="4572001"/>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buNone/>
            </a:pPr>
            <a:r>
              <a:rPr lang="en-US" altLang="en-US" sz="2800" b="1" dirty="0">
                <a:solidFill>
                  <a:srgbClr val="000000"/>
                </a:solidFill>
              </a:rPr>
              <a:t>SNP Inc.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10" name="Rectangle 2">
            <a:extLst>
              <a:ext uri="{FF2B5EF4-FFF2-40B4-BE49-F238E27FC236}">
                <a16:creationId xmlns:a16="http://schemas.microsoft.com/office/drawing/2014/main" id="{7B9B16B9-3DCA-44A7-B1FB-F4244828DDAF}"/>
              </a:ext>
            </a:extLst>
          </p:cNvPr>
          <p:cNvSpPr>
            <a:spLocks noGrp="1" noChangeArrowheads="1"/>
          </p:cNvSpPr>
          <p:nvPr>
            <p:ph type="ctrTitle"/>
          </p:nvPr>
        </p:nvSpPr>
        <p:spPr>
          <a:xfrm>
            <a:off x="3886200" y="1"/>
            <a:ext cx="5327650" cy="600075"/>
          </a:xfrm>
        </p:spPr>
        <p:txBody>
          <a:bodyPr/>
          <a:lstStyle/>
          <a:p>
            <a:pPr eaLnBrk="1" hangingPunct="1">
              <a:defRPr/>
            </a:pPr>
            <a:r>
              <a:rPr lang="en-US" sz="3200" b="1" dirty="0">
                <a:ea typeface="+mj-ea"/>
                <a:cs typeface="+mj-cs"/>
              </a:rPr>
              <a:t>In this Presentation</a:t>
            </a:r>
          </a:p>
        </p:txBody>
      </p:sp>
      <p:sp>
        <p:nvSpPr>
          <p:cNvPr id="3077" name="Rectangle 5">
            <a:extLst>
              <a:ext uri="{FF2B5EF4-FFF2-40B4-BE49-F238E27FC236}">
                <a16:creationId xmlns:a16="http://schemas.microsoft.com/office/drawing/2014/main" id="{4A75DA0F-FD0A-480B-BC2B-B641C6090581}"/>
              </a:ext>
            </a:extLst>
          </p:cNvPr>
          <p:cNvSpPr>
            <a:spLocks noChangeArrowheads="1"/>
          </p:cNvSpPr>
          <p:nvPr/>
        </p:nvSpPr>
        <p:spPr bwMode="auto">
          <a:xfrm>
            <a:off x="2202255" y="1060348"/>
            <a:ext cx="82296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dirty="0">
                <a:solidFill>
                  <a:srgbClr val="000000"/>
                </a:solidFill>
              </a:rPr>
              <a:t>Hybrid Polysaccharides</a:t>
            </a:r>
          </a:p>
          <a:p>
            <a:pPr lvl="1" fontAlgn="base">
              <a:spcBef>
                <a:spcPct val="0"/>
              </a:spcBef>
              <a:spcAft>
                <a:spcPct val="0"/>
              </a:spcAft>
            </a:pPr>
            <a:r>
              <a:rPr lang="en-US" altLang="en-US" dirty="0">
                <a:solidFill>
                  <a:srgbClr val="000000"/>
                </a:solidFill>
              </a:rPr>
              <a:t> What are they?</a:t>
            </a:r>
          </a:p>
          <a:p>
            <a:pPr lvl="1" fontAlgn="base">
              <a:spcBef>
                <a:spcPct val="0"/>
              </a:spcBef>
              <a:spcAft>
                <a:spcPct val="0"/>
              </a:spcAft>
            </a:pPr>
            <a:r>
              <a:rPr lang="en-US" altLang="en-US" dirty="0">
                <a:solidFill>
                  <a:srgbClr val="000000"/>
                </a:solidFill>
              </a:rPr>
              <a:t>What are their benefits?</a:t>
            </a:r>
          </a:p>
          <a:p>
            <a:pPr fontAlgn="base">
              <a:spcBef>
                <a:spcPct val="0"/>
              </a:spcBef>
              <a:spcAft>
                <a:spcPct val="0"/>
              </a:spcAft>
            </a:pPr>
            <a:r>
              <a:rPr lang="en-US" altLang="en-US" dirty="0">
                <a:solidFill>
                  <a:srgbClr val="000000"/>
                </a:solidFill>
              </a:rPr>
              <a:t>Applications: Types and Processes</a:t>
            </a:r>
          </a:p>
          <a:p>
            <a:pPr fontAlgn="base">
              <a:spcBef>
                <a:spcPct val="0"/>
              </a:spcBef>
              <a:spcAft>
                <a:spcPct val="0"/>
              </a:spcAft>
            </a:pPr>
            <a:r>
              <a:rPr lang="en-US" altLang="en-US" dirty="0">
                <a:solidFill>
                  <a:srgbClr val="000000"/>
                </a:solidFill>
              </a:rPr>
              <a:t>SNP Inc. Hybrid Offerings</a:t>
            </a:r>
          </a:p>
          <a:p>
            <a:pPr lvl="1" fontAlgn="base">
              <a:spcBef>
                <a:spcPct val="0"/>
              </a:spcBef>
              <a:spcAft>
                <a:spcPct val="0"/>
              </a:spcAft>
            </a:pPr>
            <a:r>
              <a:rPr lang="en-US" altLang="en-US" dirty="0">
                <a:solidFill>
                  <a:srgbClr val="000000"/>
                </a:solidFill>
              </a:rPr>
              <a:t>Cost/performance benefits</a:t>
            </a:r>
          </a:p>
          <a:p>
            <a:pPr fontAlgn="base">
              <a:spcBef>
                <a:spcPct val="0"/>
              </a:spcBef>
              <a:spcAft>
                <a:spcPct val="0"/>
              </a:spcAft>
            </a:pPr>
            <a:r>
              <a:rPr lang="en-US" altLang="en-US" dirty="0">
                <a:solidFill>
                  <a:srgbClr val="000000"/>
                </a:solidFill>
              </a:rPr>
              <a:t>Review and Conclusions</a:t>
            </a:r>
          </a:p>
        </p:txBody>
      </p:sp>
      <p:pic>
        <p:nvPicPr>
          <p:cNvPr id="4100" name="Picture 4" descr="Related image">
            <a:extLst>
              <a:ext uri="{FF2B5EF4-FFF2-40B4-BE49-F238E27FC236}">
                <a16:creationId xmlns:a16="http://schemas.microsoft.com/office/drawing/2014/main" id="{A4067010-2D0F-4709-BC1B-2C5620B40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4485156"/>
            <a:ext cx="2248197" cy="22481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a:extLst>
              <a:ext uri="{FF2B5EF4-FFF2-40B4-BE49-F238E27FC236}">
                <a16:creationId xmlns:a16="http://schemas.microsoft.com/office/drawing/2014/main" id="{E14D155A-27ED-4D93-85DC-CD2BB164D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879" y="4287027"/>
            <a:ext cx="3532600" cy="2446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590800" y="16112"/>
            <a:ext cx="7772400" cy="632084"/>
          </a:xfrm>
        </p:spPr>
        <p:txBody>
          <a:bodyPr/>
          <a:lstStyle/>
          <a:p>
            <a:pPr eaLnBrk="1" hangingPunct="1">
              <a:defRPr/>
            </a:pPr>
            <a:r>
              <a:rPr lang="en-US" sz="3200" b="1" dirty="0">
                <a:ea typeface="+mj-ea"/>
                <a:cs typeface="+mj-cs"/>
              </a:rPr>
              <a:t>Hybrid Polysaccharides: Overview</a:t>
            </a:r>
          </a:p>
        </p:txBody>
      </p:sp>
      <p:sp>
        <p:nvSpPr>
          <p:cNvPr id="6" name="Rectangle 5">
            <a:extLst>
              <a:ext uri="{FF2B5EF4-FFF2-40B4-BE49-F238E27FC236}">
                <a16:creationId xmlns:a16="http://schemas.microsoft.com/office/drawing/2014/main" id="{205EE8A3-23B9-4745-B14D-D52ED45756F7}"/>
              </a:ext>
            </a:extLst>
          </p:cNvPr>
          <p:cNvSpPr>
            <a:spLocks noChangeArrowheads="1"/>
          </p:cNvSpPr>
          <p:nvPr/>
        </p:nvSpPr>
        <p:spPr bwMode="auto">
          <a:xfrm>
            <a:off x="486561" y="824829"/>
            <a:ext cx="1134191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600" dirty="0">
                <a:solidFill>
                  <a:srgbClr val="000000"/>
                </a:solidFill>
              </a:rPr>
              <a:t>A polysaccharide is a carbohydrate (e.g., starch or cellulose) whose molecules consist of a number of sugar molecules bonded together.</a:t>
            </a:r>
          </a:p>
          <a:p>
            <a:pPr lvl="1" fontAlgn="base">
              <a:spcBef>
                <a:spcPct val="0"/>
              </a:spcBef>
              <a:spcAft>
                <a:spcPct val="0"/>
              </a:spcAft>
            </a:pPr>
            <a:r>
              <a:rPr lang="en-US" altLang="en-US" sz="2200" dirty="0">
                <a:solidFill>
                  <a:srgbClr val="000000"/>
                </a:solidFill>
              </a:rPr>
              <a:t>Numerous factors such as molecular weight, chain length, and the atomic make-up of the polymer will impact the final properties of a given polysaccharide.</a:t>
            </a:r>
          </a:p>
          <a:p>
            <a:pPr fontAlgn="base">
              <a:spcBef>
                <a:spcPct val="0"/>
              </a:spcBef>
              <a:spcAft>
                <a:spcPct val="0"/>
              </a:spcAft>
            </a:pPr>
            <a:r>
              <a:rPr lang="en-US" altLang="en-US" sz="2600" dirty="0">
                <a:solidFill>
                  <a:srgbClr val="000000"/>
                </a:solidFill>
              </a:rPr>
              <a:t>A </a:t>
            </a:r>
            <a:r>
              <a:rPr lang="en-US" altLang="en-US" sz="2600" i="1" dirty="0">
                <a:solidFill>
                  <a:srgbClr val="000000"/>
                </a:solidFill>
              </a:rPr>
              <a:t>hybrid polysaccharide </a:t>
            </a:r>
            <a:r>
              <a:rPr lang="en-US" altLang="en-US" sz="2600" dirty="0">
                <a:solidFill>
                  <a:srgbClr val="000000"/>
                </a:solidFill>
              </a:rPr>
              <a:t>is made by blending two or more polysaccharides.</a:t>
            </a:r>
          </a:p>
          <a:p>
            <a:pPr lvl="1" fontAlgn="base">
              <a:spcBef>
                <a:spcPct val="0"/>
              </a:spcBef>
              <a:spcAft>
                <a:spcPct val="0"/>
              </a:spcAft>
            </a:pPr>
            <a:r>
              <a:rPr lang="en-US" altLang="en-US" sz="2000" dirty="0">
                <a:solidFill>
                  <a:srgbClr val="000000"/>
                </a:solidFill>
              </a:rPr>
              <a:t>Hybrid polysaccharides provide the ability to balance performance and cost.</a:t>
            </a:r>
          </a:p>
          <a:p>
            <a:pPr lvl="1" fontAlgn="base">
              <a:spcBef>
                <a:spcPct val="0"/>
              </a:spcBef>
              <a:spcAft>
                <a:spcPct val="0"/>
              </a:spcAft>
            </a:pPr>
            <a:r>
              <a:rPr lang="en-US" altLang="en-US" sz="2000" dirty="0">
                <a:solidFill>
                  <a:srgbClr val="000000"/>
                </a:solidFill>
              </a:rPr>
              <a:t>Hybrid polysaccharides can provide unique properties due to synergistic effects, providing properties unobtainable utilizing any singular material component.</a:t>
            </a:r>
            <a:endParaRPr lang="en-US" altLang="en-US" sz="1600" dirty="0">
              <a:solidFill>
                <a:srgbClr val="000000"/>
              </a:solidFill>
            </a:endParaRPr>
          </a:p>
          <a:p>
            <a:pPr fontAlgn="base">
              <a:spcBef>
                <a:spcPct val="0"/>
              </a:spcBef>
              <a:spcAft>
                <a:spcPct val="0"/>
              </a:spcAft>
            </a:pPr>
            <a:r>
              <a:rPr lang="en-US" altLang="en-US" sz="2600" dirty="0">
                <a:solidFill>
                  <a:srgbClr val="000000"/>
                </a:solidFill>
              </a:rPr>
              <a:t>SNP Inc’s technical experts have developed a line of hybrid polysaccharides and can develop products to meet your specific needs.</a:t>
            </a:r>
          </a:p>
        </p:txBody>
      </p:sp>
      <p:pic>
        <p:nvPicPr>
          <p:cNvPr id="2050" name="Picture 2" descr="Image result for polysaccharide">
            <a:extLst>
              <a:ext uri="{FF2B5EF4-FFF2-40B4-BE49-F238E27FC236}">
                <a16:creationId xmlns:a16="http://schemas.microsoft.com/office/drawing/2014/main" id="{7C56FED1-6445-48F1-A385-C7CA4023B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835" y="4930979"/>
            <a:ext cx="4989665" cy="14507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xanthan gum">
            <a:extLst>
              <a:ext uri="{FF2B5EF4-FFF2-40B4-BE49-F238E27FC236}">
                <a16:creationId xmlns:a16="http://schemas.microsoft.com/office/drawing/2014/main" id="{2D12006A-C6EC-4D3A-B0BE-BFDE87B57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51" y="4723584"/>
            <a:ext cx="3019852" cy="16581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xanthan gum">
            <a:extLst>
              <a:ext uri="{FF2B5EF4-FFF2-40B4-BE49-F238E27FC236}">
                <a16:creationId xmlns:a16="http://schemas.microsoft.com/office/drawing/2014/main" id="{FF18385E-4706-40B6-B52B-A11D7EE58A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8284" y="4636170"/>
            <a:ext cx="2749491" cy="183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13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590800" y="179589"/>
            <a:ext cx="7772400" cy="815976"/>
          </a:xfrm>
        </p:spPr>
        <p:txBody>
          <a:bodyPr/>
          <a:lstStyle/>
          <a:p>
            <a:pPr eaLnBrk="1" hangingPunct="1">
              <a:defRPr/>
            </a:pPr>
            <a:r>
              <a:rPr lang="en-US" sz="3200" b="1" dirty="0">
                <a:ea typeface="+mj-ea"/>
                <a:cs typeface="+mj-cs"/>
              </a:rPr>
              <a:t>Hybrid Polysaccharides: Balancing Cost &amp; Performance</a:t>
            </a:r>
          </a:p>
        </p:txBody>
      </p:sp>
      <p:pic>
        <p:nvPicPr>
          <p:cNvPr id="3076" name="Picture 4" descr="Related image">
            <a:extLst>
              <a:ext uri="{FF2B5EF4-FFF2-40B4-BE49-F238E27FC236}">
                <a16:creationId xmlns:a16="http://schemas.microsoft.com/office/drawing/2014/main" id="{267F0A7C-8351-4AD4-AF64-D725D8282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994" y="5142451"/>
            <a:ext cx="2572529" cy="17155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a:extLst>
              <a:ext uri="{FF2B5EF4-FFF2-40B4-BE49-F238E27FC236}">
                <a16:creationId xmlns:a16="http://schemas.microsoft.com/office/drawing/2014/main" id="{83AA3740-1FDF-4A68-8892-73D95164F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1328" y="5190513"/>
            <a:ext cx="2372336" cy="15815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ost benefit">
            <a:extLst>
              <a:ext uri="{FF2B5EF4-FFF2-40B4-BE49-F238E27FC236}">
                <a16:creationId xmlns:a16="http://schemas.microsoft.com/office/drawing/2014/main" id="{5BA6427E-25EC-4151-8BBA-AB0636A60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79" y="5370102"/>
            <a:ext cx="1959688" cy="1307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AE081BE-B565-4A53-9423-3AF247444695}"/>
              </a:ext>
            </a:extLst>
          </p:cNvPr>
          <p:cNvGraphicFramePr>
            <a:graphicFrameLocks noGrp="1"/>
          </p:cNvGraphicFramePr>
          <p:nvPr>
            <p:extLst>
              <p:ext uri="{D42A27DB-BD31-4B8C-83A1-F6EECF244321}">
                <p14:modId xmlns:p14="http://schemas.microsoft.com/office/powerpoint/2010/main" val="3165944464"/>
              </p:ext>
            </p:extLst>
          </p:nvPr>
        </p:nvGraphicFramePr>
        <p:xfrm>
          <a:off x="1310678" y="1119128"/>
          <a:ext cx="9570643" cy="3947822"/>
        </p:xfrm>
        <a:graphic>
          <a:graphicData uri="http://schemas.openxmlformats.org/drawingml/2006/table">
            <a:tbl>
              <a:tblPr firstRow="1" bandRow="1">
                <a:tableStyleId>{5C22544A-7EE6-4342-B048-85BDC9FD1C3A}</a:tableStyleId>
              </a:tblPr>
              <a:tblGrid>
                <a:gridCol w="3768726">
                  <a:extLst>
                    <a:ext uri="{9D8B030D-6E8A-4147-A177-3AD203B41FA5}">
                      <a16:colId xmlns:a16="http://schemas.microsoft.com/office/drawing/2014/main" val="3085088418"/>
                    </a:ext>
                  </a:extLst>
                </a:gridCol>
                <a:gridCol w="1729235">
                  <a:extLst>
                    <a:ext uri="{9D8B030D-6E8A-4147-A177-3AD203B41FA5}">
                      <a16:colId xmlns:a16="http://schemas.microsoft.com/office/drawing/2014/main" val="468292991"/>
                    </a:ext>
                  </a:extLst>
                </a:gridCol>
                <a:gridCol w="2773392">
                  <a:extLst>
                    <a:ext uri="{9D8B030D-6E8A-4147-A177-3AD203B41FA5}">
                      <a16:colId xmlns:a16="http://schemas.microsoft.com/office/drawing/2014/main" val="3169875667"/>
                    </a:ext>
                  </a:extLst>
                </a:gridCol>
                <a:gridCol w="1299290">
                  <a:extLst>
                    <a:ext uri="{9D8B030D-6E8A-4147-A177-3AD203B41FA5}">
                      <a16:colId xmlns:a16="http://schemas.microsoft.com/office/drawing/2014/main" val="168337855"/>
                    </a:ext>
                  </a:extLst>
                </a:gridCol>
              </a:tblGrid>
              <a:tr h="507784">
                <a:tc>
                  <a:txBody>
                    <a:bodyPr/>
                    <a:lstStyle/>
                    <a:p>
                      <a:pPr algn="ctr"/>
                      <a:r>
                        <a:rPr lang="en-US" sz="1800" dirty="0"/>
                        <a:t>Product</a:t>
                      </a:r>
                    </a:p>
                  </a:txBody>
                  <a:tcPr marL="94978" marR="94978" marT="47489" marB="47489"/>
                </a:tc>
                <a:tc>
                  <a:txBody>
                    <a:bodyPr/>
                    <a:lstStyle/>
                    <a:p>
                      <a:pPr algn="ctr"/>
                      <a:r>
                        <a:rPr lang="en-US" sz="1800" dirty="0"/>
                        <a:t>pH Stability</a:t>
                      </a:r>
                    </a:p>
                  </a:txBody>
                  <a:tcPr marL="94978" marR="94978" marT="47489" marB="47489"/>
                </a:tc>
                <a:tc>
                  <a:txBody>
                    <a:bodyPr/>
                    <a:lstStyle/>
                    <a:p>
                      <a:pPr algn="ctr"/>
                      <a:r>
                        <a:rPr lang="en-US" sz="1800" dirty="0"/>
                        <a:t>Thickening Efficiency</a:t>
                      </a:r>
                    </a:p>
                  </a:txBody>
                  <a:tcPr marL="94978" marR="94978" marT="47489" marB="47489"/>
                </a:tc>
                <a:tc>
                  <a:txBody>
                    <a:bodyPr/>
                    <a:lstStyle/>
                    <a:p>
                      <a:pPr algn="ctr"/>
                      <a:r>
                        <a:rPr lang="en-US" sz="1800" dirty="0"/>
                        <a:t>Cost</a:t>
                      </a:r>
                    </a:p>
                  </a:txBody>
                  <a:tcPr marL="94978" marR="94978" marT="47489" marB="47489"/>
                </a:tc>
                <a:extLst>
                  <a:ext uri="{0D108BD9-81ED-4DB2-BD59-A6C34878D82A}">
                    <a16:rowId xmlns:a16="http://schemas.microsoft.com/office/drawing/2014/main" val="1497459418"/>
                  </a:ext>
                </a:extLst>
              </a:tr>
              <a:tr h="704451">
                <a:tc>
                  <a:txBody>
                    <a:bodyPr/>
                    <a:lstStyle/>
                    <a:p>
                      <a:r>
                        <a:rPr lang="en-US" sz="1800" dirty="0"/>
                        <a:t>Hydroxy Ethylated Cellulose (HEC)</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extLst>
                  <a:ext uri="{0D108BD9-81ED-4DB2-BD59-A6C34878D82A}">
                    <a16:rowId xmlns:a16="http://schemas.microsoft.com/office/drawing/2014/main" val="1543837908"/>
                  </a:ext>
                </a:extLst>
              </a:tr>
              <a:tr h="704451">
                <a:tc>
                  <a:txBody>
                    <a:bodyPr/>
                    <a:lstStyle/>
                    <a:p>
                      <a:r>
                        <a:rPr lang="en-US" sz="1800" dirty="0"/>
                        <a:t>Carboxy Methylated Cellulose (CMC)</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extLst>
                  <a:ext uri="{0D108BD9-81ED-4DB2-BD59-A6C34878D82A}">
                    <a16:rowId xmlns:a16="http://schemas.microsoft.com/office/drawing/2014/main" val="250185341"/>
                  </a:ext>
                </a:extLst>
              </a:tr>
              <a:tr h="507784">
                <a:tc>
                  <a:txBody>
                    <a:bodyPr/>
                    <a:lstStyle/>
                    <a:p>
                      <a:r>
                        <a:rPr lang="en-US" sz="1800" i="1" dirty="0"/>
                        <a:t>HEC+CMC Hybrid</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extLst>
                  <a:ext uri="{0D108BD9-81ED-4DB2-BD59-A6C34878D82A}">
                    <a16:rowId xmlns:a16="http://schemas.microsoft.com/office/drawing/2014/main" val="754778190"/>
                  </a:ext>
                </a:extLst>
              </a:tr>
              <a:tr h="507784">
                <a:tc>
                  <a:txBody>
                    <a:bodyPr/>
                    <a:lstStyle/>
                    <a:p>
                      <a:r>
                        <a:rPr lang="en-US" sz="1800" dirty="0"/>
                        <a:t>Xanthan Gum</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extLst>
                  <a:ext uri="{0D108BD9-81ED-4DB2-BD59-A6C34878D82A}">
                    <a16:rowId xmlns:a16="http://schemas.microsoft.com/office/drawing/2014/main" val="561311335"/>
                  </a:ext>
                </a:extLst>
              </a:tr>
              <a:tr h="507784">
                <a:tc>
                  <a:txBody>
                    <a:bodyPr/>
                    <a:lstStyle/>
                    <a:p>
                      <a:r>
                        <a:rPr lang="en-US" sz="1800" dirty="0"/>
                        <a:t>Guar Gum</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extLst>
                  <a:ext uri="{0D108BD9-81ED-4DB2-BD59-A6C34878D82A}">
                    <a16:rowId xmlns:a16="http://schemas.microsoft.com/office/drawing/2014/main" val="1131542416"/>
                  </a:ext>
                </a:extLst>
              </a:tr>
              <a:tr h="507784">
                <a:tc>
                  <a:txBody>
                    <a:bodyPr/>
                    <a:lstStyle/>
                    <a:p>
                      <a:r>
                        <a:rPr lang="en-US" sz="1800" i="1" dirty="0" err="1"/>
                        <a:t>Xanthan+Guar</a:t>
                      </a:r>
                      <a:r>
                        <a:rPr lang="en-US" sz="1800" i="1" dirty="0"/>
                        <a:t> Hybrid</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tc>
                  <a:txBody>
                    <a:bodyPr/>
                    <a:lstStyle/>
                    <a:p>
                      <a:pPr algn="ctr"/>
                      <a:r>
                        <a:rPr lang="en-US" sz="1800" dirty="0"/>
                        <a:t>++(+)</a:t>
                      </a:r>
                    </a:p>
                  </a:txBody>
                  <a:tcPr marL="94978" marR="94978" marT="47489" marB="47489"/>
                </a:tc>
                <a:extLst>
                  <a:ext uri="{0D108BD9-81ED-4DB2-BD59-A6C34878D82A}">
                    <a16:rowId xmlns:a16="http://schemas.microsoft.com/office/drawing/2014/main" val="2870463244"/>
                  </a:ext>
                </a:extLst>
              </a:tr>
            </a:tbl>
          </a:graphicData>
        </a:graphic>
      </p:graphicFrame>
    </p:spTree>
    <p:extLst>
      <p:ext uri="{BB962C8B-B14F-4D97-AF65-F5344CB8AC3E}">
        <p14:creationId xmlns:p14="http://schemas.microsoft.com/office/powerpoint/2010/main" val="255767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563640" y="255587"/>
            <a:ext cx="7772400" cy="815976"/>
          </a:xfrm>
        </p:spPr>
        <p:txBody>
          <a:bodyPr/>
          <a:lstStyle/>
          <a:p>
            <a:pPr eaLnBrk="1" hangingPunct="1">
              <a:defRPr/>
            </a:pPr>
            <a:r>
              <a:rPr lang="en-US" sz="3200" b="1" dirty="0">
                <a:ea typeface="+mj-ea"/>
                <a:cs typeface="+mj-cs"/>
              </a:rPr>
              <a:t>Hybrid Polysaccharides: Achievement of Synergistic Properties</a:t>
            </a:r>
          </a:p>
        </p:txBody>
      </p:sp>
      <p:graphicFrame>
        <p:nvGraphicFramePr>
          <p:cNvPr id="3" name="Table 2">
            <a:extLst>
              <a:ext uri="{FF2B5EF4-FFF2-40B4-BE49-F238E27FC236}">
                <a16:creationId xmlns:a16="http://schemas.microsoft.com/office/drawing/2014/main" id="{16BE2AD0-D8AA-4583-8697-54634C4A3BAB}"/>
              </a:ext>
            </a:extLst>
          </p:cNvPr>
          <p:cNvGraphicFramePr>
            <a:graphicFrameLocks noGrp="1"/>
          </p:cNvGraphicFramePr>
          <p:nvPr>
            <p:extLst>
              <p:ext uri="{D42A27DB-BD31-4B8C-83A1-F6EECF244321}">
                <p14:modId xmlns:p14="http://schemas.microsoft.com/office/powerpoint/2010/main" val="3336615497"/>
              </p:ext>
            </p:extLst>
          </p:nvPr>
        </p:nvGraphicFramePr>
        <p:xfrm>
          <a:off x="2032000" y="2212907"/>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70074872"/>
                    </a:ext>
                  </a:extLst>
                </a:gridCol>
                <a:gridCol w="4064000">
                  <a:extLst>
                    <a:ext uri="{9D8B030D-6E8A-4147-A177-3AD203B41FA5}">
                      <a16:colId xmlns:a16="http://schemas.microsoft.com/office/drawing/2014/main" val="1756048273"/>
                    </a:ext>
                  </a:extLst>
                </a:gridCol>
              </a:tblGrid>
              <a:tr h="370840">
                <a:tc>
                  <a:txBody>
                    <a:bodyPr/>
                    <a:lstStyle/>
                    <a:p>
                      <a:pPr algn="ctr"/>
                      <a:r>
                        <a:rPr lang="en-US" dirty="0"/>
                        <a:t>Material</a:t>
                      </a:r>
                    </a:p>
                  </a:txBody>
                  <a:tcPr/>
                </a:tc>
                <a:tc>
                  <a:txBody>
                    <a:bodyPr/>
                    <a:lstStyle/>
                    <a:p>
                      <a:pPr algn="ctr"/>
                      <a:r>
                        <a:rPr lang="en-US" dirty="0"/>
                        <a:t>Viscosity (</a:t>
                      </a:r>
                      <a:r>
                        <a:rPr lang="en-US" dirty="0" err="1"/>
                        <a:t>cPs</a:t>
                      </a:r>
                      <a:r>
                        <a:rPr lang="en-US" dirty="0"/>
                        <a:t>)</a:t>
                      </a:r>
                    </a:p>
                  </a:txBody>
                  <a:tcPr/>
                </a:tc>
                <a:extLst>
                  <a:ext uri="{0D108BD9-81ED-4DB2-BD59-A6C34878D82A}">
                    <a16:rowId xmlns:a16="http://schemas.microsoft.com/office/drawing/2014/main" val="1370382416"/>
                  </a:ext>
                </a:extLst>
              </a:tr>
              <a:tr h="370840">
                <a:tc>
                  <a:txBody>
                    <a:bodyPr/>
                    <a:lstStyle/>
                    <a:p>
                      <a:pPr algn="ctr"/>
                      <a:r>
                        <a:rPr lang="en-US" dirty="0"/>
                        <a:t>Guar</a:t>
                      </a:r>
                    </a:p>
                  </a:txBody>
                  <a:tcPr/>
                </a:tc>
                <a:tc>
                  <a:txBody>
                    <a:bodyPr/>
                    <a:lstStyle/>
                    <a:p>
                      <a:pPr algn="ctr"/>
                      <a:r>
                        <a:rPr lang="en-US"/>
                        <a:t>3,210</a:t>
                      </a:r>
                      <a:endParaRPr lang="en-US" dirty="0"/>
                    </a:p>
                  </a:txBody>
                  <a:tcPr/>
                </a:tc>
                <a:extLst>
                  <a:ext uri="{0D108BD9-81ED-4DB2-BD59-A6C34878D82A}">
                    <a16:rowId xmlns:a16="http://schemas.microsoft.com/office/drawing/2014/main" val="648540157"/>
                  </a:ext>
                </a:extLst>
              </a:tr>
              <a:tr h="370840">
                <a:tc>
                  <a:txBody>
                    <a:bodyPr/>
                    <a:lstStyle/>
                    <a:p>
                      <a:pPr algn="ctr"/>
                      <a:r>
                        <a:rPr lang="en-US" dirty="0"/>
                        <a:t>Xanthan</a:t>
                      </a:r>
                    </a:p>
                  </a:txBody>
                  <a:tcPr/>
                </a:tc>
                <a:tc>
                  <a:txBody>
                    <a:bodyPr/>
                    <a:lstStyle/>
                    <a:p>
                      <a:pPr algn="ctr"/>
                      <a:r>
                        <a:rPr lang="en-US" dirty="0"/>
                        <a:t>1,070</a:t>
                      </a:r>
                    </a:p>
                  </a:txBody>
                  <a:tcPr/>
                </a:tc>
                <a:extLst>
                  <a:ext uri="{0D108BD9-81ED-4DB2-BD59-A6C34878D82A}">
                    <a16:rowId xmlns:a16="http://schemas.microsoft.com/office/drawing/2014/main" val="430922855"/>
                  </a:ext>
                </a:extLst>
              </a:tr>
              <a:tr h="370840">
                <a:tc>
                  <a:txBody>
                    <a:bodyPr/>
                    <a:lstStyle/>
                    <a:p>
                      <a:pPr algn="ctr"/>
                      <a:r>
                        <a:rPr lang="en-US" dirty="0" err="1"/>
                        <a:t>Guar+Xanthan</a:t>
                      </a:r>
                      <a:endParaRPr lang="en-US" dirty="0"/>
                    </a:p>
                  </a:txBody>
                  <a:tcPr/>
                </a:tc>
                <a:tc>
                  <a:txBody>
                    <a:bodyPr/>
                    <a:lstStyle/>
                    <a:p>
                      <a:pPr algn="ctr"/>
                      <a:r>
                        <a:rPr lang="en-US" dirty="0"/>
                        <a:t>3,750</a:t>
                      </a:r>
                    </a:p>
                  </a:txBody>
                  <a:tcPr/>
                </a:tc>
                <a:extLst>
                  <a:ext uri="{0D108BD9-81ED-4DB2-BD59-A6C34878D82A}">
                    <a16:rowId xmlns:a16="http://schemas.microsoft.com/office/drawing/2014/main" val="2051712574"/>
                  </a:ext>
                </a:extLst>
              </a:tr>
              <a:tr h="370840">
                <a:tc>
                  <a:txBody>
                    <a:bodyPr/>
                    <a:lstStyle/>
                    <a:p>
                      <a:pPr algn="ctr"/>
                      <a:r>
                        <a:rPr lang="en-US" dirty="0"/>
                        <a:t>CMC</a:t>
                      </a:r>
                    </a:p>
                  </a:txBody>
                  <a:tcPr/>
                </a:tc>
                <a:tc>
                  <a:txBody>
                    <a:bodyPr/>
                    <a:lstStyle/>
                    <a:p>
                      <a:pPr algn="ctr"/>
                      <a:r>
                        <a:rPr lang="en-US" dirty="0"/>
                        <a:t>3,385</a:t>
                      </a:r>
                    </a:p>
                  </a:txBody>
                  <a:tcPr/>
                </a:tc>
                <a:extLst>
                  <a:ext uri="{0D108BD9-81ED-4DB2-BD59-A6C34878D82A}">
                    <a16:rowId xmlns:a16="http://schemas.microsoft.com/office/drawing/2014/main" val="3534796633"/>
                  </a:ext>
                </a:extLst>
              </a:tr>
              <a:tr h="370840">
                <a:tc>
                  <a:txBody>
                    <a:bodyPr/>
                    <a:lstStyle/>
                    <a:p>
                      <a:pPr algn="ctr"/>
                      <a:r>
                        <a:rPr lang="en-US" dirty="0"/>
                        <a:t>HPG</a:t>
                      </a:r>
                    </a:p>
                  </a:txBody>
                  <a:tcPr/>
                </a:tc>
                <a:tc>
                  <a:txBody>
                    <a:bodyPr/>
                    <a:lstStyle/>
                    <a:p>
                      <a:pPr algn="ctr"/>
                      <a:r>
                        <a:rPr lang="en-US" dirty="0"/>
                        <a:t>98,652</a:t>
                      </a:r>
                    </a:p>
                  </a:txBody>
                  <a:tcPr/>
                </a:tc>
                <a:extLst>
                  <a:ext uri="{0D108BD9-81ED-4DB2-BD59-A6C34878D82A}">
                    <a16:rowId xmlns:a16="http://schemas.microsoft.com/office/drawing/2014/main" val="3063567771"/>
                  </a:ext>
                </a:extLst>
              </a:tr>
              <a:tr h="370840">
                <a:tc>
                  <a:txBody>
                    <a:bodyPr/>
                    <a:lstStyle/>
                    <a:p>
                      <a:pPr algn="ctr"/>
                      <a:r>
                        <a:rPr lang="en-US" dirty="0"/>
                        <a:t>CMC+HPG</a:t>
                      </a:r>
                    </a:p>
                  </a:txBody>
                  <a:tcPr/>
                </a:tc>
                <a:tc>
                  <a:txBody>
                    <a:bodyPr/>
                    <a:lstStyle/>
                    <a:p>
                      <a:pPr algn="ctr"/>
                      <a:r>
                        <a:rPr lang="en-US" dirty="0"/>
                        <a:t>121,562</a:t>
                      </a:r>
                    </a:p>
                  </a:txBody>
                  <a:tcPr/>
                </a:tc>
                <a:extLst>
                  <a:ext uri="{0D108BD9-81ED-4DB2-BD59-A6C34878D82A}">
                    <a16:rowId xmlns:a16="http://schemas.microsoft.com/office/drawing/2014/main" val="1311131896"/>
                  </a:ext>
                </a:extLst>
              </a:tr>
            </a:tbl>
          </a:graphicData>
        </a:graphic>
      </p:graphicFrame>
    </p:spTree>
    <p:extLst>
      <p:ext uri="{BB962C8B-B14F-4D97-AF65-F5344CB8AC3E}">
        <p14:creationId xmlns:p14="http://schemas.microsoft.com/office/powerpoint/2010/main" val="574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3">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sz="1500"/>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4">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sz="1500"/>
          </a:p>
        </p:txBody>
      </p:sp>
      <p:sp>
        <p:nvSpPr>
          <p:cNvPr id="2053" name="TextBox 1">
            <a:extLst>
              <a:ext uri="{FF2B5EF4-FFF2-40B4-BE49-F238E27FC236}">
                <a16:creationId xmlns:a16="http://schemas.microsoft.com/office/drawing/2014/main" id="{CC1E6361-CF72-45D5-9FDB-AF1536C39B5B}"/>
              </a:ext>
            </a:extLst>
          </p:cNvPr>
          <p:cNvSpPr txBox="1">
            <a:spLocks noChangeArrowheads="1"/>
          </p:cNvSpPr>
          <p:nvPr/>
        </p:nvSpPr>
        <p:spPr bwMode="auto">
          <a:xfrm>
            <a:off x="2381075" y="1288484"/>
            <a:ext cx="7772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457200" indent="-457200">
              <a:spcBef>
                <a:spcPct val="0"/>
              </a:spcBef>
              <a:defRPr/>
            </a:pPr>
            <a:r>
              <a:rPr lang="en-US" altLang="en-US" sz="2800" b="1" dirty="0"/>
              <a:t>Release Paper Markets: </a:t>
            </a:r>
            <a:r>
              <a:rPr lang="en-US" altLang="en-US" sz="2400" dirty="0"/>
              <a:t>medical, composites, graphics, tapes, labels, industrial, and hygiene.</a:t>
            </a:r>
          </a:p>
          <a:p>
            <a:pPr marL="457200" indent="-457200">
              <a:spcBef>
                <a:spcPct val="0"/>
              </a:spcBef>
              <a:defRPr/>
            </a:pPr>
            <a:r>
              <a:rPr lang="en-US" altLang="en-US" sz="2800" b="1" dirty="0"/>
              <a:t>Consumer Packaged Goods: </a:t>
            </a:r>
            <a:r>
              <a:rPr lang="en-US" altLang="en-US" sz="2400" dirty="0"/>
              <a:t>food, beverages, cosmetics, cleaning products, electronics.</a:t>
            </a:r>
            <a:endParaRPr lang="en-US" altLang="en-US" sz="2400" b="1" dirty="0"/>
          </a:p>
          <a:p>
            <a:pPr marL="457200" indent="-457200">
              <a:spcBef>
                <a:spcPct val="0"/>
              </a:spcBef>
              <a:defRPr/>
            </a:pPr>
            <a:r>
              <a:rPr lang="en-US" altLang="en-US" sz="2800" b="1" dirty="0"/>
              <a:t>Printing and Writing: </a:t>
            </a:r>
            <a:r>
              <a:rPr lang="en-US" altLang="en-US" sz="2400" dirty="0"/>
              <a:t>inkjet, laser, gravure, </a:t>
            </a:r>
            <a:r>
              <a:rPr lang="en-US" altLang="en-US" sz="2400" dirty="0" err="1"/>
              <a:t>flexo</a:t>
            </a:r>
            <a:r>
              <a:rPr lang="en-US" altLang="en-US" sz="2400" dirty="0"/>
              <a:t>, </a:t>
            </a:r>
            <a:r>
              <a:rPr lang="en-US" altLang="en-US" sz="2400" dirty="0" err="1"/>
              <a:t>litho</a:t>
            </a:r>
            <a:r>
              <a:rPr lang="en-US" altLang="en-US" sz="2400" dirty="0"/>
              <a:t>, bond, book, text.</a:t>
            </a:r>
            <a:endParaRPr lang="en-US" altLang="en-US" sz="2800" b="1" dirty="0"/>
          </a:p>
          <a:p>
            <a:pPr marL="457200" indent="-457200">
              <a:spcBef>
                <a:spcPct val="0"/>
              </a:spcBef>
              <a:defRPr/>
            </a:pPr>
            <a:r>
              <a:rPr lang="en-US" altLang="en-US" sz="2800" b="1" dirty="0"/>
              <a:t>Specialty: </a:t>
            </a:r>
            <a:r>
              <a:rPr lang="en-US" altLang="en-US" sz="2400" dirty="0"/>
              <a:t>card, board, art</a:t>
            </a:r>
          </a:p>
        </p:txBody>
      </p:sp>
      <p:sp>
        <p:nvSpPr>
          <p:cNvPr id="10" name="Rectangle 2">
            <a:extLst>
              <a:ext uri="{FF2B5EF4-FFF2-40B4-BE49-F238E27FC236}">
                <a16:creationId xmlns:a16="http://schemas.microsoft.com/office/drawing/2014/main" id="{BB59AFF6-9FE3-467C-ABDE-E6058FA949E6}"/>
              </a:ext>
            </a:extLst>
          </p:cNvPr>
          <p:cNvSpPr txBox="1">
            <a:spLocks noChangeArrowheads="1"/>
          </p:cNvSpPr>
          <p:nvPr/>
        </p:nvSpPr>
        <p:spPr bwMode="auto">
          <a:xfrm>
            <a:off x="2381075" y="-41945"/>
            <a:ext cx="7772400" cy="81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en-US" sz="3200" b="1" kern="0" dirty="0">
                <a:ea typeface="+mj-ea"/>
                <a:cs typeface="+mj-cs"/>
              </a:rPr>
              <a:t>Hybrid Polysaccharides: Application Types</a:t>
            </a:r>
          </a:p>
        </p:txBody>
      </p:sp>
      <p:pic>
        <p:nvPicPr>
          <p:cNvPr id="1026" name="Picture 2" descr="Image result for silicone release papers">
            <a:extLst>
              <a:ext uri="{FF2B5EF4-FFF2-40B4-BE49-F238E27FC236}">
                <a16:creationId xmlns:a16="http://schemas.microsoft.com/office/drawing/2014/main" id="{4139179C-BC12-41BF-92D1-321975A5D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27" y="5019308"/>
            <a:ext cx="3156748" cy="1772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2C2C4154-CDD5-45D9-A60E-AF3EAB7AA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573" y="5019308"/>
            <a:ext cx="3150904" cy="1772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rt paper">
            <a:extLst>
              <a:ext uri="{FF2B5EF4-FFF2-40B4-BE49-F238E27FC236}">
                <a16:creationId xmlns:a16="http://schemas.microsoft.com/office/drawing/2014/main" id="{8F1FC9E4-CE6F-4BDD-86D3-B9FF27613B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86" t="7024" r="13081"/>
          <a:stretch/>
        </p:blipFill>
        <p:spPr bwMode="auto">
          <a:xfrm>
            <a:off x="10262532" y="0"/>
            <a:ext cx="1929468" cy="13658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rt paper">
            <a:extLst>
              <a:ext uri="{FF2B5EF4-FFF2-40B4-BE49-F238E27FC236}">
                <a16:creationId xmlns:a16="http://schemas.microsoft.com/office/drawing/2014/main" id="{8EB04984-678C-4BD9-8583-9CAFF89173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4786" y="3529456"/>
            <a:ext cx="2050717" cy="13658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edical release paper adhesives">
            <a:extLst>
              <a:ext uri="{FF2B5EF4-FFF2-40B4-BE49-F238E27FC236}">
                <a16:creationId xmlns:a16="http://schemas.microsoft.com/office/drawing/2014/main" id="{CE3C601E-C50A-4B2B-BE46-2EFE6BB64A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87" y="782396"/>
            <a:ext cx="2047716" cy="13658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aper for food packaging">
            <a:extLst>
              <a:ext uri="{FF2B5EF4-FFF2-40B4-BE49-F238E27FC236}">
                <a16:creationId xmlns:a16="http://schemas.microsoft.com/office/drawing/2014/main" id="{B878C944-8248-4A16-BE99-3AC1753140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87" y="2816409"/>
            <a:ext cx="2350789" cy="1565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599854" y="334978"/>
            <a:ext cx="7772400" cy="815976"/>
          </a:xfrm>
        </p:spPr>
        <p:txBody>
          <a:bodyPr/>
          <a:lstStyle/>
          <a:p>
            <a:pPr eaLnBrk="1" hangingPunct="1">
              <a:defRPr/>
            </a:pPr>
            <a:r>
              <a:rPr lang="en-US" sz="3200" b="1" dirty="0">
                <a:ea typeface="+mj-ea"/>
                <a:cs typeface="+mj-cs"/>
              </a:rPr>
              <a:t>Hybrid Polysaccharides: Application and Processes</a:t>
            </a:r>
          </a:p>
        </p:txBody>
      </p:sp>
      <p:sp>
        <p:nvSpPr>
          <p:cNvPr id="6" name="Rectangle 5">
            <a:extLst>
              <a:ext uri="{FF2B5EF4-FFF2-40B4-BE49-F238E27FC236}">
                <a16:creationId xmlns:a16="http://schemas.microsoft.com/office/drawing/2014/main" id="{205EE8A3-23B9-4745-B14D-D52ED45756F7}"/>
              </a:ext>
            </a:extLst>
          </p:cNvPr>
          <p:cNvSpPr>
            <a:spLocks noChangeArrowheads="1"/>
          </p:cNvSpPr>
          <p:nvPr/>
        </p:nvSpPr>
        <p:spPr bwMode="auto">
          <a:xfrm>
            <a:off x="1347119" y="1487559"/>
            <a:ext cx="965939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rPr>
              <a:t>Internal Sizing</a:t>
            </a:r>
          </a:p>
          <a:p>
            <a:pPr fontAlgn="base">
              <a:spcBef>
                <a:spcPct val="0"/>
              </a:spcBef>
              <a:spcAft>
                <a:spcPct val="0"/>
              </a:spcAft>
            </a:pPr>
            <a:r>
              <a:rPr lang="en-US" altLang="en-US" sz="2800" dirty="0">
                <a:solidFill>
                  <a:srgbClr val="000000"/>
                </a:solidFill>
              </a:rPr>
              <a:t>Surface Sizing</a:t>
            </a:r>
          </a:p>
          <a:p>
            <a:pPr fontAlgn="base">
              <a:spcBef>
                <a:spcPct val="0"/>
              </a:spcBef>
              <a:spcAft>
                <a:spcPct val="0"/>
              </a:spcAft>
            </a:pPr>
            <a:r>
              <a:rPr lang="en-US" altLang="en-US" sz="2800" dirty="0">
                <a:solidFill>
                  <a:srgbClr val="000000"/>
                </a:solidFill>
              </a:rPr>
              <a:t>Surface Coatings</a:t>
            </a:r>
          </a:p>
          <a:p>
            <a:pPr fontAlgn="base">
              <a:spcBef>
                <a:spcPct val="0"/>
              </a:spcBef>
              <a:spcAft>
                <a:spcPct val="0"/>
              </a:spcAft>
            </a:pPr>
            <a:r>
              <a:rPr lang="en-US" altLang="en-US" sz="2800" dirty="0">
                <a:solidFill>
                  <a:srgbClr val="000000"/>
                </a:solidFill>
              </a:rPr>
              <a:t>Rheology Modification</a:t>
            </a:r>
          </a:p>
          <a:p>
            <a:pPr fontAlgn="base">
              <a:spcBef>
                <a:spcPct val="0"/>
              </a:spcBef>
              <a:spcAft>
                <a:spcPct val="0"/>
              </a:spcAft>
            </a:pPr>
            <a:r>
              <a:rPr lang="en-US" altLang="en-US" sz="2800" dirty="0">
                <a:solidFill>
                  <a:srgbClr val="000000"/>
                </a:solidFill>
              </a:rPr>
              <a:t>Oil and Grease Resistance</a:t>
            </a:r>
          </a:p>
        </p:txBody>
      </p:sp>
    </p:spTree>
    <p:extLst>
      <p:ext uri="{BB962C8B-B14F-4D97-AF65-F5344CB8AC3E}">
        <p14:creationId xmlns:p14="http://schemas.microsoft.com/office/powerpoint/2010/main" val="49979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590800" y="0"/>
            <a:ext cx="7772400" cy="815976"/>
          </a:xfrm>
        </p:spPr>
        <p:txBody>
          <a:bodyPr/>
          <a:lstStyle/>
          <a:p>
            <a:pPr eaLnBrk="1" hangingPunct="1">
              <a:defRPr/>
            </a:pPr>
            <a:r>
              <a:rPr lang="en-US" sz="3200" b="1" dirty="0">
                <a:ea typeface="+mj-ea"/>
                <a:cs typeface="+mj-cs"/>
              </a:rPr>
              <a:t>SNP Inc’s Line of Hybrid Polymers</a:t>
            </a:r>
          </a:p>
        </p:txBody>
      </p:sp>
      <p:sp>
        <p:nvSpPr>
          <p:cNvPr id="6" name="Rectangle 5">
            <a:extLst>
              <a:ext uri="{FF2B5EF4-FFF2-40B4-BE49-F238E27FC236}">
                <a16:creationId xmlns:a16="http://schemas.microsoft.com/office/drawing/2014/main" id="{205EE8A3-23B9-4745-B14D-D52ED45756F7}"/>
              </a:ext>
            </a:extLst>
          </p:cNvPr>
          <p:cNvSpPr>
            <a:spLocks noChangeArrowheads="1"/>
          </p:cNvSpPr>
          <p:nvPr/>
        </p:nvSpPr>
        <p:spPr bwMode="auto">
          <a:xfrm>
            <a:off x="1266305" y="1325881"/>
            <a:ext cx="965939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rPr>
              <a:t>SNP Inc. has the ability to custom blend a range of industrial polysaccharides including:</a:t>
            </a:r>
          </a:p>
          <a:p>
            <a:pPr lvl="1" fontAlgn="base">
              <a:spcBef>
                <a:spcPct val="0"/>
              </a:spcBef>
              <a:spcAft>
                <a:spcPct val="0"/>
              </a:spcAft>
            </a:pPr>
            <a:r>
              <a:rPr lang="en-US" altLang="en-US" sz="2000" dirty="0">
                <a:solidFill>
                  <a:srgbClr val="000000"/>
                </a:solidFill>
              </a:rPr>
              <a:t>Guar Gum</a:t>
            </a:r>
          </a:p>
          <a:p>
            <a:pPr lvl="1" fontAlgn="base">
              <a:spcBef>
                <a:spcPct val="0"/>
              </a:spcBef>
              <a:spcAft>
                <a:spcPct val="0"/>
              </a:spcAft>
            </a:pPr>
            <a:r>
              <a:rPr lang="en-US" altLang="en-US" sz="2000" dirty="0">
                <a:solidFill>
                  <a:srgbClr val="000000"/>
                </a:solidFill>
              </a:rPr>
              <a:t>Xanthan Gum</a:t>
            </a:r>
          </a:p>
          <a:p>
            <a:pPr lvl="1" fontAlgn="base">
              <a:spcBef>
                <a:spcPct val="0"/>
              </a:spcBef>
              <a:spcAft>
                <a:spcPct val="0"/>
              </a:spcAft>
            </a:pPr>
            <a:r>
              <a:rPr lang="en-US" altLang="en-US" sz="2000" dirty="0">
                <a:solidFill>
                  <a:srgbClr val="000000"/>
                </a:solidFill>
              </a:rPr>
              <a:t>Sodium Alginate</a:t>
            </a:r>
          </a:p>
          <a:p>
            <a:pPr lvl="1" fontAlgn="base">
              <a:spcBef>
                <a:spcPct val="0"/>
              </a:spcBef>
              <a:spcAft>
                <a:spcPct val="0"/>
              </a:spcAft>
            </a:pPr>
            <a:r>
              <a:rPr lang="en-US" altLang="en-US" sz="2000" dirty="0">
                <a:solidFill>
                  <a:srgbClr val="000000"/>
                </a:solidFill>
              </a:rPr>
              <a:t>Carboxymethylated Cellulose (CMC)</a:t>
            </a:r>
          </a:p>
          <a:p>
            <a:pPr lvl="1" fontAlgn="base">
              <a:spcBef>
                <a:spcPct val="0"/>
              </a:spcBef>
              <a:spcAft>
                <a:spcPct val="0"/>
              </a:spcAft>
            </a:pPr>
            <a:r>
              <a:rPr lang="en-US" altLang="en-US" sz="2000" dirty="0">
                <a:solidFill>
                  <a:srgbClr val="000000"/>
                </a:solidFill>
              </a:rPr>
              <a:t>Hydroxy Ethylated Cellulose (HEC)</a:t>
            </a:r>
          </a:p>
          <a:p>
            <a:pPr lvl="1" fontAlgn="base">
              <a:spcBef>
                <a:spcPct val="0"/>
              </a:spcBef>
              <a:spcAft>
                <a:spcPct val="0"/>
              </a:spcAft>
            </a:pPr>
            <a:r>
              <a:rPr lang="en-US" altLang="en-US" sz="2000" dirty="0">
                <a:solidFill>
                  <a:srgbClr val="000000"/>
                </a:solidFill>
              </a:rPr>
              <a:t>And more!</a:t>
            </a:r>
          </a:p>
          <a:p>
            <a:pPr fontAlgn="base">
              <a:spcBef>
                <a:spcPct val="0"/>
              </a:spcBef>
              <a:spcAft>
                <a:spcPct val="0"/>
              </a:spcAft>
            </a:pPr>
            <a:r>
              <a:rPr lang="en-US" altLang="en-US" sz="2800" dirty="0">
                <a:solidFill>
                  <a:srgbClr val="000000"/>
                </a:solidFill>
              </a:rPr>
              <a:t>SNP will work with you to understand your cost performance needs and will customize a product to meet your needs.</a:t>
            </a:r>
          </a:p>
        </p:txBody>
      </p:sp>
    </p:spTree>
    <p:extLst>
      <p:ext uri="{BB962C8B-B14F-4D97-AF65-F5344CB8AC3E}">
        <p14:creationId xmlns:p14="http://schemas.microsoft.com/office/powerpoint/2010/main" val="407647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5EF68-A7A6-4C11-AD07-25A34554F9A5}"/>
              </a:ext>
            </a:extLst>
          </p:cNvPr>
          <p:cNvSpPr/>
          <p:nvPr/>
        </p:nvSpPr>
        <p:spPr>
          <a:xfrm>
            <a:off x="0" y="0"/>
            <a:ext cx="1839913" cy="511175"/>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9" name="Rectangle 8">
            <a:extLst>
              <a:ext uri="{FF2B5EF4-FFF2-40B4-BE49-F238E27FC236}">
                <a16:creationId xmlns:a16="http://schemas.microsoft.com/office/drawing/2014/main" id="{C08C7E0C-4506-46E1-AAA1-98D5AB70839F}"/>
              </a:ext>
            </a:extLst>
          </p:cNvPr>
          <p:cNvSpPr/>
          <p:nvPr/>
        </p:nvSpPr>
        <p:spPr>
          <a:xfrm>
            <a:off x="11407775" y="5905500"/>
            <a:ext cx="784225" cy="952500"/>
          </a:xfrm>
          <a:prstGeom prst="rect">
            <a:avLst/>
          </a:prstGeom>
          <a:blipFill dpi="0" rotWithShape="1">
            <a:blip r:embed="rId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sz="1500">
              <a:solidFill>
                <a:srgbClr val="FFFFFF"/>
              </a:solidFill>
              <a:latin typeface="Times New Roman"/>
              <a:ea typeface="ＭＳ Ｐゴシック"/>
            </a:endParaRPr>
          </a:p>
        </p:txBody>
      </p:sp>
      <p:sp>
        <p:nvSpPr>
          <p:cNvPr id="4" name="Rectangle 2">
            <a:extLst>
              <a:ext uri="{FF2B5EF4-FFF2-40B4-BE49-F238E27FC236}">
                <a16:creationId xmlns:a16="http://schemas.microsoft.com/office/drawing/2014/main" id="{1C14AF06-1D38-42AF-89E0-FDB60A30DBF3}"/>
              </a:ext>
            </a:extLst>
          </p:cNvPr>
          <p:cNvSpPr>
            <a:spLocks noGrp="1" noChangeArrowheads="1"/>
          </p:cNvSpPr>
          <p:nvPr>
            <p:ph type="ctrTitle"/>
          </p:nvPr>
        </p:nvSpPr>
        <p:spPr>
          <a:xfrm>
            <a:off x="2607578" y="18198"/>
            <a:ext cx="7772400" cy="671943"/>
          </a:xfrm>
        </p:spPr>
        <p:txBody>
          <a:bodyPr/>
          <a:lstStyle/>
          <a:p>
            <a:pPr eaLnBrk="1" hangingPunct="1">
              <a:defRPr/>
            </a:pPr>
            <a:r>
              <a:rPr lang="en-US" sz="3200" b="1" dirty="0">
                <a:ea typeface="+mj-ea"/>
                <a:cs typeface="+mj-cs"/>
              </a:rPr>
              <a:t>Review and Conclusions</a:t>
            </a:r>
          </a:p>
        </p:txBody>
      </p:sp>
      <p:sp>
        <p:nvSpPr>
          <p:cNvPr id="6" name="Rectangle 5">
            <a:extLst>
              <a:ext uri="{FF2B5EF4-FFF2-40B4-BE49-F238E27FC236}">
                <a16:creationId xmlns:a16="http://schemas.microsoft.com/office/drawing/2014/main" id="{205EE8A3-23B9-4745-B14D-D52ED45756F7}"/>
              </a:ext>
            </a:extLst>
          </p:cNvPr>
          <p:cNvSpPr>
            <a:spLocks noChangeArrowheads="1"/>
          </p:cNvSpPr>
          <p:nvPr/>
        </p:nvSpPr>
        <p:spPr bwMode="auto">
          <a:xfrm>
            <a:off x="1266305" y="1193481"/>
            <a:ext cx="965939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rPr>
              <a:t>Hybrid polysaccharides can help achieve cost/performance requirements for a range of applications and processes.</a:t>
            </a:r>
          </a:p>
          <a:p>
            <a:pPr fontAlgn="base">
              <a:spcBef>
                <a:spcPct val="0"/>
              </a:spcBef>
              <a:spcAft>
                <a:spcPct val="0"/>
              </a:spcAft>
            </a:pPr>
            <a:r>
              <a:rPr lang="en-US" altLang="en-US" sz="2800" dirty="0">
                <a:solidFill>
                  <a:srgbClr val="000000"/>
                </a:solidFill>
              </a:rPr>
              <a:t>Hybrid polysaccharides can be formulated to provide synergistic properties unobtainable by any single component.</a:t>
            </a:r>
          </a:p>
          <a:p>
            <a:pPr fontAlgn="base">
              <a:spcBef>
                <a:spcPct val="0"/>
              </a:spcBef>
              <a:spcAft>
                <a:spcPct val="0"/>
              </a:spcAft>
            </a:pPr>
            <a:r>
              <a:rPr lang="en-US" altLang="en-US" sz="2800" dirty="0">
                <a:solidFill>
                  <a:srgbClr val="000000"/>
                </a:solidFill>
              </a:rPr>
              <a:t>SNP can make a custom product to meet your industrial application needs.</a:t>
            </a:r>
          </a:p>
          <a:p>
            <a:pPr fontAlgn="base">
              <a:spcBef>
                <a:spcPct val="0"/>
              </a:spcBef>
              <a:spcAft>
                <a:spcPct val="0"/>
              </a:spcAft>
            </a:pPr>
            <a:r>
              <a:rPr lang="en-US" altLang="en-US" sz="2800" dirty="0">
                <a:solidFill>
                  <a:srgbClr val="000000"/>
                </a:solidFill>
              </a:rPr>
              <a:t>Contact SNP Inc. today to learn how we can help you meet your project goals.</a:t>
            </a:r>
          </a:p>
        </p:txBody>
      </p:sp>
      <p:pic>
        <p:nvPicPr>
          <p:cNvPr id="5122" name="Picture 2" descr="Related image">
            <a:extLst>
              <a:ext uri="{FF2B5EF4-FFF2-40B4-BE49-F238E27FC236}">
                <a16:creationId xmlns:a16="http://schemas.microsoft.com/office/drawing/2014/main" id="{18A1A632-81DB-46BE-A711-43CC392E0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038" y="75921"/>
            <a:ext cx="1996920" cy="14257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B35F5F82-E285-48C2-B64F-15AC47B04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58" y="5095461"/>
            <a:ext cx="2901750" cy="16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6671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527</Words>
  <Application>Microsoft Office PowerPoint</Application>
  <PresentationFormat>Widescreen</PresentationFormat>
  <Paragraphs>88</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Times New Roman</vt:lpstr>
      <vt:lpstr>Default Design</vt:lpstr>
      <vt:lpstr>Hybrid Polysaccharides Application and Performance</vt:lpstr>
      <vt:lpstr>In this Presentation</vt:lpstr>
      <vt:lpstr>Hybrid Polysaccharides: Overview</vt:lpstr>
      <vt:lpstr>Hybrid Polysaccharides: Balancing Cost &amp; Performance</vt:lpstr>
      <vt:lpstr>Hybrid Polysaccharides: Achievement of Synergistic Properties</vt:lpstr>
      <vt:lpstr>PowerPoint Presentation</vt:lpstr>
      <vt:lpstr>Hybrid Polysaccharides: Application and Processes</vt:lpstr>
      <vt:lpstr>SNP Inc’s Line of Hybrid Polymers</vt:lpstr>
      <vt:lpstr>Review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Polymers Application and Performance</dc:title>
  <dc:creator>Margaret Joyce</dc:creator>
  <cp:lastModifiedBy>Margaret Joyce</cp:lastModifiedBy>
  <cp:revision>22</cp:revision>
  <dcterms:created xsi:type="dcterms:W3CDTF">2019-07-24T17:04:39Z</dcterms:created>
  <dcterms:modified xsi:type="dcterms:W3CDTF">2019-09-04T13:36:07Z</dcterms:modified>
</cp:coreProperties>
</file>